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57" r:id="rId3"/>
    <p:sldId id="298" r:id="rId4"/>
    <p:sldId id="350" r:id="rId5"/>
    <p:sldId id="354" r:id="rId6"/>
    <p:sldId id="355" r:id="rId7"/>
    <p:sldId id="351" r:id="rId8"/>
    <p:sldId id="356" r:id="rId9"/>
    <p:sldId id="299" r:id="rId10"/>
    <p:sldId id="258" r:id="rId11"/>
    <p:sldId id="320" r:id="rId12"/>
    <p:sldId id="336" r:id="rId13"/>
    <p:sldId id="321" r:id="rId14"/>
    <p:sldId id="286" r:id="rId15"/>
    <p:sldId id="300" r:id="rId16"/>
    <p:sldId id="301" r:id="rId17"/>
    <p:sldId id="302" r:id="rId18"/>
    <p:sldId id="287" r:id="rId19"/>
    <p:sldId id="325" r:id="rId20"/>
    <p:sldId id="294" r:id="rId21"/>
    <p:sldId id="303" r:id="rId22"/>
    <p:sldId id="281" r:id="rId23"/>
    <p:sldId id="311" r:id="rId24"/>
    <p:sldId id="295" r:id="rId25"/>
    <p:sldId id="318" r:id="rId26"/>
    <p:sldId id="317" r:id="rId27"/>
    <p:sldId id="283" r:id="rId28"/>
    <p:sldId id="285" r:id="rId29"/>
    <p:sldId id="284" r:id="rId30"/>
    <p:sldId id="257" r:id="rId31"/>
    <p:sldId id="279" r:id="rId32"/>
    <p:sldId id="262" r:id="rId33"/>
    <p:sldId id="323" r:id="rId34"/>
    <p:sldId id="263" r:id="rId35"/>
    <p:sldId id="277" r:id="rId36"/>
    <p:sldId id="268" r:id="rId37"/>
    <p:sldId id="269" r:id="rId38"/>
    <p:sldId id="326" r:id="rId39"/>
    <p:sldId id="346" r:id="rId40"/>
    <p:sldId id="273" r:id="rId41"/>
    <p:sldId id="347" r:id="rId42"/>
    <p:sldId id="348" r:id="rId43"/>
    <p:sldId id="349" r:id="rId44"/>
    <p:sldId id="304" r:id="rId45"/>
    <p:sldId id="305" r:id="rId46"/>
    <p:sldId id="289" r:id="rId47"/>
    <p:sldId id="288" r:id="rId48"/>
    <p:sldId id="291" r:id="rId49"/>
    <p:sldId id="292" r:id="rId50"/>
    <p:sldId id="312" r:id="rId51"/>
    <p:sldId id="331" r:id="rId52"/>
    <p:sldId id="332" r:id="rId53"/>
    <p:sldId id="333" r:id="rId54"/>
    <p:sldId id="334" r:id="rId55"/>
    <p:sldId id="335" r:id="rId56"/>
    <p:sldId id="313" r:id="rId57"/>
    <p:sldId id="314" r:id="rId58"/>
    <p:sldId id="315" r:id="rId59"/>
    <p:sldId id="343" r:id="rId60"/>
    <p:sldId id="353" r:id="rId61"/>
    <p:sldId id="344" r:id="rId62"/>
    <p:sldId id="358"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15620"/>
    <p:restoredTop sz="94660"/>
  </p:normalViewPr>
  <p:slideViewPr>
    <p:cSldViewPr>
      <p:cViewPr varScale="1">
        <p:scale>
          <a:sx n="56" d="100"/>
          <a:sy n="56" d="100"/>
        </p:scale>
        <p:origin x="1218" y="72"/>
      </p:cViewPr>
      <p:guideLst>
        <p:guide orient="horz" pos="2160"/>
        <p:guide pos="2880"/>
      </p:guideLst>
    </p:cSldViewPr>
  </p:slideViewPr>
  <p:notesTextViewPr>
    <p:cViewPr>
      <p:scale>
        <a:sx n="1" d="1"/>
        <a:sy n="1" d="1"/>
      </p:scale>
      <p:origin x="0" y="0"/>
    </p:cViewPr>
  </p:notesTextViewPr>
  <p:sorterViewPr>
    <p:cViewPr>
      <p:scale>
        <a:sx n="100" d="100"/>
        <a:sy n="100" d="100"/>
      </p:scale>
      <p:origin x="0" y="96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A627DC7-CBB9-4347-8B46-4B77DA3C1EF7}"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CF199-DC0C-4911-A398-26515D6F82AE}" type="slidenum">
              <a:rPr lang="en-US" smtClean="0"/>
              <a:t>‹#›</a:t>
            </a:fld>
            <a:endParaRPr lang="en-US"/>
          </a:p>
        </p:txBody>
      </p:sp>
    </p:spTree>
    <p:extLst>
      <p:ext uri="{BB962C8B-B14F-4D97-AF65-F5344CB8AC3E}">
        <p14:creationId xmlns:p14="http://schemas.microsoft.com/office/powerpoint/2010/main" val="1359917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627DC7-CBB9-4347-8B46-4B77DA3C1EF7}"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CF199-DC0C-4911-A398-26515D6F82AE}" type="slidenum">
              <a:rPr lang="en-US" smtClean="0"/>
              <a:t>‹#›</a:t>
            </a:fld>
            <a:endParaRPr lang="en-US"/>
          </a:p>
        </p:txBody>
      </p:sp>
    </p:spTree>
    <p:extLst>
      <p:ext uri="{BB962C8B-B14F-4D97-AF65-F5344CB8AC3E}">
        <p14:creationId xmlns:p14="http://schemas.microsoft.com/office/powerpoint/2010/main" val="1612186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627DC7-CBB9-4347-8B46-4B77DA3C1EF7}"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CF199-DC0C-4911-A398-26515D6F82AE}" type="slidenum">
              <a:rPr lang="en-US" smtClean="0"/>
              <a:t>‹#›</a:t>
            </a:fld>
            <a:endParaRPr lang="en-US"/>
          </a:p>
        </p:txBody>
      </p:sp>
    </p:spTree>
    <p:extLst>
      <p:ext uri="{BB962C8B-B14F-4D97-AF65-F5344CB8AC3E}">
        <p14:creationId xmlns:p14="http://schemas.microsoft.com/office/powerpoint/2010/main" val="3755505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627DC7-CBB9-4347-8B46-4B77DA3C1EF7}"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CF199-DC0C-4911-A398-26515D6F82AE}" type="slidenum">
              <a:rPr lang="en-US" smtClean="0"/>
              <a:t>‹#›</a:t>
            </a:fld>
            <a:endParaRPr lang="en-US"/>
          </a:p>
        </p:txBody>
      </p:sp>
    </p:spTree>
    <p:extLst>
      <p:ext uri="{BB962C8B-B14F-4D97-AF65-F5344CB8AC3E}">
        <p14:creationId xmlns:p14="http://schemas.microsoft.com/office/powerpoint/2010/main" val="2384472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27DC7-CBB9-4347-8B46-4B77DA3C1EF7}"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CF199-DC0C-4911-A398-26515D6F82AE}" type="slidenum">
              <a:rPr lang="en-US" smtClean="0"/>
              <a:t>‹#›</a:t>
            </a:fld>
            <a:endParaRPr lang="en-US"/>
          </a:p>
        </p:txBody>
      </p:sp>
    </p:spTree>
    <p:extLst>
      <p:ext uri="{BB962C8B-B14F-4D97-AF65-F5344CB8AC3E}">
        <p14:creationId xmlns:p14="http://schemas.microsoft.com/office/powerpoint/2010/main" val="286646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A627DC7-CBB9-4347-8B46-4B77DA3C1EF7}"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ACF199-DC0C-4911-A398-26515D6F82AE}" type="slidenum">
              <a:rPr lang="en-US" smtClean="0"/>
              <a:t>‹#›</a:t>
            </a:fld>
            <a:endParaRPr lang="en-US"/>
          </a:p>
        </p:txBody>
      </p:sp>
    </p:spTree>
    <p:extLst>
      <p:ext uri="{BB962C8B-B14F-4D97-AF65-F5344CB8AC3E}">
        <p14:creationId xmlns:p14="http://schemas.microsoft.com/office/powerpoint/2010/main" val="4018943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A627DC7-CBB9-4347-8B46-4B77DA3C1EF7}" type="datetimeFigureOut">
              <a:rPr lang="en-US" smtClean="0"/>
              <a:t>1/18/2018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ACF199-DC0C-4911-A398-26515D6F82AE}" type="slidenum">
              <a:rPr lang="en-US" smtClean="0"/>
              <a:t>‹#›</a:t>
            </a:fld>
            <a:endParaRPr lang="en-US"/>
          </a:p>
        </p:txBody>
      </p:sp>
    </p:spTree>
    <p:extLst>
      <p:ext uri="{BB962C8B-B14F-4D97-AF65-F5344CB8AC3E}">
        <p14:creationId xmlns:p14="http://schemas.microsoft.com/office/powerpoint/2010/main" val="3820609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A627DC7-CBB9-4347-8B46-4B77DA3C1EF7}" type="datetimeFigureOut">
              <a:rPr lang="en-US" smtClean="0"/>
              <a:t>1/18/2018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ACF199-DC0C-4911-A398-26515D6F82AE}" type="slidenum">
              <a:rPr lang="en-US" smtClean="0"/>
              <a:t>‹#›</a:t>
            </a:fld>
            <a:endParaRPr lang="en-US"/>
          </a:p>
        </p:txBody>
      </p:sp>
    </p:spTree>
    <p:extLst>
      <p:ext uri="{BB962C8B-B14F-4D97-AF65-F5344CB8AC3E}">
        <p14:creationId xmlns:p14="http://schemas.microsoft.com/office/powerpoint/2010/main" val="2634461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627DC7-CBB9-4347-8B46-4B77DA3C1EF7}" type="datetimeFigureOut">
              <a:rPr lang="en-US" smtClean="0"/>
              <a:t>1/18/2018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ACF199-DC0C-4911-A398-26515D6F82AE}" type="slidenum">
              <a:rPr lang="en-US" smtClean="0"/>
              <a:t>‹#›</a:t>
            </a:fld>
            <a:endParaRPr lang="en-US"/>
          </a:p>
        </p:txBody>
      </p:sp>
    </p:spTree>
    <p:extLst>
      <p:ext uri="{BB962C8B-B14F-4D97-AF65-F5344CB8AC3E}">
        <p14:creationId xmlns:p14="http://schemas.microsoft.com/office/powerpoint/2010/main" val="212805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627DC7-CBB9-4347-8B46-4B77DA3C1EF7}"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ACF199-DC0C-4911-A398-26515D6F82AE}" type="slidenum">
              <a:rPr lang="en-US" smtClean="0"/>
              <a:t>‹#›</a:t>
            </a:fld>
            <a:endParaRPr lang="en-US"/>
          </a:p>
        </p:txBody>
      </p:sp>
    </p:spTree>
    <p:extLst>
      <p:ext uri="{BB962C8B-B14F-4D97-AF65-F5344CB8AC3E}">
        <p14:creationId xmlns:p14="http://schemas.microsoft.com/office/powerpoint/2010/main" val="3136227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627DC7-CBB9-4347-8B46-4B77DA3C1EF7}"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ACF199-DC0C-4911-A398-26515D6F82AE}" type="slidenum">
              <a:rPr lang="en-US" smtClean="0"/>
              <a:t>‹#›</a:t>
            </a:fld>
            <a:endParaRPr lang="en-US"/>
          </a:p>
        </p:txBody>
      </p:sp>
    </p:spTree>
    <p:extLst>
      <p:ext uri="{BB962C8B-B14F-4D97-AF65-F5344CB8AC3E}">
        <p14:creationId xmlns:p14="http://schemas.microsoft.com/office/powerpoint/2010/main" val="2100925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627DC7-CBB9-4347-8B46-4B77DA3C1EF7}" type="datetimeFigureOut">
              <a:rPr lang="en-US" smtClean="0"/>
              <a:t>1/18/2018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ACF199-DC0C-4911-A398-26515D6F82AE}" type="slidenum">
              <a:rPr lang="en-US" smtClean="0"/>
              <a:t>‹#›</a:t>
            </a:fld>
            <a:endParaRPr lang="en-US"/>
          </a:p>
        </p:txBody>
      </p:sp>
    </p:spTree>
    <p:extLst>
      <p:ext uri="{BB962C8B-B14F-4D97-AF65-F5344CB8AC3E}">
        <p14:creationId xmlns:p14="http://schemas.microsoft.com/office/powerpoint/2010/main" val="3892873920"/>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nytimes.com/2013/03/06/opinion/friedman-the-professors-big-stage.html?src=recg&amp;_r=0"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www.fastcodesign.com/3030529/infographic-of-the-day/hilarious-graphs-prove-that-correlation-isnt-causation"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www.google.com/search?as_q=ebola&amp;as_epq=&amp;as_oq=&amp;as_eq=&amp;as_nlo=&amp;as_nhi=&amp;lr=&amp;cr=&amp;as_qdr=all&amp;as_sitesearch=&amp;as_occt=any&amp;safe=images&amp;tbs=&amp;as_filetype=xls&amp;as_rights=&amp;gws_rd=ssl" TargetMode="External"/><Relationship Id="rId13" Type="http://schemas.openxmlformats.org/officeDocument/2006/relationships/hyperlink" Target="http://www.nytimes.com/newsgraphics/2013/12/30/year-in-interactive-storytelling/#dataviz" TargetMode="External"/><Relationship Id="rId3" Type="http://schemas.openxmlformats.org/officeDocument/2006/relationships/hyperlink" Target="http://fivethirtyeight.com/datalab/meet-the-80-people-who-are-as-rich-as-half-the-world/" TargetMode="External"/><Relationship Id="rId7" Type="http://schemas.openxmlformats.org/officeDocument/2006/relationships/hyperlink" Target="http://www.google.com/advanced_search" TargetMode="External"/><Relationship Id="rId12" Type="http://schemas.openxmlformats.org/officeDocument/2006/relationships/hyperlink" Target="https://www.fema.gov/data-feeds" TargetMode="External"/><Relationship Id="rId2" Type="http://schemas.openxmlformats.org/officeDocument/2006/relationships/hyperlink" Target="http://www.nytimes.com/interactive/2012/08/05/sports/olympics/the-100-meter-dash-one-race-every-medalist-ever.html" TargetMode="External"/><Relationship Id="rId1" Type="http://schemas.openxmlformats.org/officeDocument/2006/relationships/slideLayout" Target="../slideLayouts/slideLayout2.xml"/><Relationship Id="rId6" Type="http://schemas.openxmlformats.org/officeDocument/2006/relationships/hyperlink" Target="http://www.nfl.com/stats/player" TargetMode="External"/><Relationship Id="rId11" Type="http://schemas.openxmlformats.org/officeDocument/2006/relationships/hyperlink" Target="http://www.dhs.gov/recreational-boat-and-accident-reporting" TargetMode="External"/><Relationship Id="rId5" Type="http://schemas.openxmlformats.org/officeDocument/2006/relationships/hyperlink" Target="http://www.nationmaster.com/" TargetMode="External"/><Relationship Id="rId10" Type="http://schemas.openxmlformats.org/officeDocument/2006/relationships/hyperlink" Target="http://www.census.gov/censusexplorer/censusexplorer-youngadults.html" TargetMode="External"/><Relationship Id="rId4" Type="http://schemas.openxmlformats.org/officeDocument/2006/relationships/hyperlink" Target="http://www.infowars.com/statistics-prove-more-guns-less-crime/" TargetMode="External"/><Relationship Id="rId9" Type="http://schemas.openxmlformats.org/officeDocument/2006/relationships/hyperlink" Target="http://www.census.gov/censusexplorer/"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www.nytimes.com/interactive/2012/08/05/sports/olympics/the-100-meter-dash-one-race-every-medalist-ever.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mailto:timielinski@gmail.com"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cran.r-project.org/doc/manuals/R-intro.pdf" TargetMode="External"/><Relationship Id="rId3" Type="http://schemas.openxmlformats.org/officeDocument/2006/relationships/hyperlink" Target="https://www.coursera.org/" TargetMode="External"/><Relationship Id="rId7" Type="http://schemas.openxmlformats.org/officeDocument/2006/relationships/hyperlink" Target="https://www.openintro.org/stat/labs.php" TargetMode="External"/><Relationship Id="rId2" Type="http://schemas.openxmlformats.org/officeDocument/2006/relationships/hyperlink" Target="https://www.openintro.org/stat/textbook.php" TargetMode="External"/><Relationship Id="rId1" Type="http://schemas.openxmlformats.org/officeDocument/2006/relationships/slideLayout" Target="../slideLayouts/slideLayout2.xml"/><Relationship Id="rId6" Type="http://schemas.openxmlformats.org/officeDocument/2006/relationships/hyperlink" Target="http://tryr.codeschool.com/" TargetMode="External"/><Relationship Id="rId5" Type="http://schemas.openxmlformats.org/officeDocument/2006/relationships/hyperlink" Target="http://www.rstudio.com/" TargetMode="External"/><Relationship Id="rId4" Type="http://schemas.openxmlformats.org/officeDocument/2006/relationships/hyperlink" Target="http://www.r-project.org/" TargetMode="External"/><Relationship Id="rId9" Type="http://schemas.openxmlformats.org/officeDocument/2006/relationships/hyperlink" Target="http://cran.r-project.org/doc/contrib/Torfs+Brauer-Short-R-Intro.pdf"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mailto:data101@cs.rutgers.edu" TargetMode="External"/><Relationship Id="rId2" Type="http://schemas.openxmlformats.org/officeDocument/2006/relationships/hyperlink" Target="mailto:data101@googlegroups.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101</a:t>
            </a:r>
          </a:p>
        </p:txBody>
      </p:sp>
      <p:sp>
        <p:nvSpPr>
          <p:cNvPr id="3" name="Subtitle 2"/>
          <p:cNvSpPr>
            <a:spLocks noGrp="1"/>
          </p:cNvSpPr>
          <p:nvPr>
            <p:ph type="subTitle" idx="1"/>
          </p:nvPr>
        </p:nvSpPr>
        <p:spPr/>
        <p:txBody>
          <a:bodyPr/>
          <a:lstStyle/>
          <a:p>
            <a:r>
              <a:rPr lang="en-US" dirty="0"/>
              <a:t>Data Literacy</a:t>
            </a:r>
          </a:p>
          <a:p>
            <a:endParaRPr lang="en-US" dirty="0"/>
          </a:p>
          <a:p>
            <a:r>
              <a:rPr lang="en-US" dirty="0"/>
              <a:t>Prof. Tomasz </a:t>
            </a:r>
            <a:r>
              <a:rPr lang="en-US" dirty="0" err="1"/>
              <a:t>Imielinski</a:t>
            </a:r>
            <a:endParaRPr lang="en-US" dirty="0"/>
          </a:p>
        </p:txBody>
      </p:sp>
    </p:spTree>
    <p:extLst>
      <p:ext uri="{BB962C8B-B14F-4D97-AF65-F5344CB8AC3E}">
        <p14:creationId xmlns:p14="http://schemas.microsoft.com/office/powerpoint/2010/main" val="2406894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do we need a signature class about “data”?</a:t>
            </a:r>
          </a:p>
        </p:txBody>
      </p:sp>
      <p:sp>
        <p:nvSpPr>
          <p:cNvPr id="3" name="Content Placeholder 2"/>
          <p:cNvSpPr>
            <a:spLocks noGrp="1"/>
          </p:cNvSpPr>
          <p:nvPr>
            <p:ph idx="1"/>
          </p:nvPr>
        </p:nvSpPr>
        <p:spPr/>
        <p:txBody>
          <a:bodyPr>
            <a:normAutofit fontScale="85000" lnSpcReduction="10000"/>
          </a:bodyPr>
          <a:lstStyle/>
          <a:p>
            <a:r>
              <a:rPr lang="en-US" dirty="0"/>
              <a:t>New York Times:  Thomas Friedman, March 5</a:t>
            </a:r>
            <a:r>
              <a:rPr lang="en-US" baseline="30000" dirty="0"/>
              <a:t>th,</a:t>
            </a:r>
            <a:r>
              <a:rPr lang="en-US" dirty="0"/>
              <a:t>  2013</a:t>
            </a:r>
          </a:p>
          <a:p>
            <a:r>
              <a:rPr lang="en-US" u="sng" dirty="0">
                <a:hlinkClick r:id="rId2"/>
              </a:rPr>
              <a:t>http://www.nytimes.com/2013/03/06/opinion/friedman-the-professors-big-stage.html?src=recg&amp;_r=0</a:t>
            </a:r>
            <a:br>
              <a:rPr lang="en-US" u="sng" dirty="0"/>
            </a:br>
            <a:endParaRPr lang="en-US" dirty="0"/>
          </a:p>
          <a:p>
            <a:pPr algn="just"/>
            <a:r>
              <a:rPr lang="en-US" dirty="0"/>
              <a:t>NYT predicts massive openings in jobs on data science:</a:t>
            </a:r>
            <a:br>
              <a:rPr lang="en-US" dirty="0"/>
            </a:br>
            <a:br>
              <a:rPr lang="en-US" dirty="0"/>
            </a:br>
            <a:r>
              <a:rPr lang="en-US" i="1" dirty="0"/>
              <a:t> “A report last year by the the research arm of the consulting firm, projected that the United States needs 140,000 to 190,000 more workers with ‘deep analytical’ expertise and 1.5 million more data-literate managers, whether retrained or hired.”</a:t>
            </a:r>
          </a:p>
        </p:txBody>
      </p:sp>
    </p:spTree>
    <p:extLst>
      <p:ext uri="{BB962C8B-B14F-4D97-AF65-F5344CB8AC3E}">
        <p14:creationId xmlns:p14="http://schemas.microsoft.com/office/powerpoint/2010/main" val="3586436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Literacy</a:t>
            </a:r>
          </a:p>
        </p:txBody>
      </p:sp>
      <p:sp>
        <p:nvSpPr>
          <p:cNvPr id="3" name="Content Placeholder 2"/>
          <p:cNvSpPr>
            <a:spLocks noGrp="1"/>
          </p:cNvSpPr>
          <p:nvPr>
            <p:ph idx="1"/>
          </p:nvPr>
        </p:nvSpPr>
        <p:spPr/>
        <p:txBody>
          <a:bodyPr>
            <a:normAutofit fontScale="85000" lnSpcReduction="20000"/>
          </a:bodyPr>
          <a:lstStyle/>
          <a:p>
            <a:endParaRPr lang="en-US" dirty="0"/>
          </a:p>
          <a:p>
            <a:r>
              <a:rPr lang="en-US" dirty="0"/>
              <a:t>Combination of statistics, database management, and data extraction and cleaning.  </a:t>
            </a:r>
          </a:p>
          <a:p>
            <a:r>
              <a:rPr lang="en-US" dirty="0"/>
              <a:t>It will soon be as important as “expository writing” </a:t>
            </a:r>
          </a:p>
          <a:p>
            <a:endParaRPr lang="en-US" dirty="0"/>
          </a:p>
          <a:p>
            <a:r>
              <a:rPr lang="en-US" dirty="0"/>
              <a:t>Some programming is a must.</a:t>
            </a:r>
            <a:br>
              <a:rPr lang="en-US" dirty="0"/>
            </a:br>
            <a:endParaRPr lang="en-US" dirty="0"/>
          </a:p>
          <a:p>
            <a:r>
              <a:rPr lang="en-US" dirty="0"/>
              <a:t>It will allow you to find data, extract it, analyze it and draw statistically valid conclusions which are important and actionable to your line of business, whatever that business is.</a:t>
            </a:r>
          </a:p>
          <a:p>
            <a:endParaRPr lang="en-US" dirty="0"/>
          </a:p>
          <a:p>
            <a:endParaRPr lang="en-US" dirty="0"/>
          </a:p>
        </p:txBody>
      </p:sp>
    </p:spTree>
    <p:extLst>
      <p:ext uri="{BB962C8B-B14F-4D97-AF65-F5344CB8AC3E}">
        <p14:creationId xmlns:p14="http://schemas.microsoft.com/office/powerpoint/2010/main" val="3761550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Literacy</a:t>
            </a:r>
          </a:p>
        </p:txBody>
      </p:sp>
      <p:sp>
        <p:nvSpPr>
          <p:cNvPr id="3" name="Content Placeholder 2"/>
          <p:cNvSpPr>
            <a:spLocks noGrp="1"/>
          </p:cNvSpPr>
          <p:nvPr>
            <p:ph idx="1"/>
          </p:nvPr>
        </p:nvSpPr>
        <p:spPr/>
        <p:txBody>
          <a:bodyPr>
            <a:normAutofit lnSpcReduction="10000"/>
          </a:bodyPr>
          <a:lstStyle/>
          <a:p>
            <a:endParaRPr lang="en-US" dirty="0"/>
          </a:p>
          <a:p>
            <a:r>
              <a:rPr lang="en-US" dirty="0"/>
              <a:t>Common sense probabilistic reasoning (Bayesian) </a:t>
            </a:r>
          </a:p>
          <a:p>
            <a:r>
              <a:rPr lang="en-US" dirty="0"/>
              <a:t>Know when data is used in the news correctly – it is part of being a citizen – since data may often be used to fool you, terrorize you or simply used against you</a:t>
            </a:r>
          </a:p>
          <a:p>
            <a:r>
              <a:rPr lang="en-US" dirty="0"/>
              <a:t>Healthy skepticism – know how to ask right questions.</a:t>
            </a:r>
          </a:p>
        </p:txBody>
      </p:sp>
    </p:spTree>
    <p:extLst>
      <p:ext uri="{BB962C8B-B14F-4D97-AF65-F5344CB8AC3E}">
        <p14:creationId xmlns:p14="http://schemas.microsoft.com/office/powerpoint/2010/main" val="326639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a:bodyPr>
          <a:lstStyle/>
          <a:p>
            <a:pPr marL="0" indent="0">
              <a:buNone/>
            </a:pPr>
            <a:endParaRPr lang="en-US" dirty="0"/>
          </a:p>
          <a:p>
            <a:pPr marL="0" indent="0">
              <a:buNone/>
            </a:pPr>
            <a:r>
              <a:rPr lang="en-US" dirty="0"/>
              <a:t>“</a:t>
            </a:r>
            <a:r>
              <a:rPr lang="en-US" b="1" dirty="0">
                <a:solidFill>
                  <a:schemeClr val="bg1"/>
                </a:solidFill>
              </a:rPr>
              <a:t>This is why data literacy ranks as a key skill, equivalent to the ability to read and write</a:t>
            </a:r>
            <a:r>
              <a:rPr lang="en-US" dirty="0"/>
              <a:t>”</a:t>
            </a:r>
          </a:p>
          <a:p>
            <a:pPr marL="0" indent="0">
              <a:buNone/>
            </a:pPr>
            <a:endParaRPr lang="en-US" dirty="0"/>
          </a:p>
          <a:p>
            <a:pPr marL="0" indent="0">
              <a:buNone/>
            </a:pPr>
            <a:r>
              <a:rPr lang="en-US" sz="3600" dirty="0"/>
              <a:t>(Friedman, NYT 2013)</a:t>
            </a:r>
          </a:p>
          <a:p>
            <a:endParaRPr lang="en-US" dirty="0"/>
          </a:p>
        </p:txBody>
      </p:sp>
    </p:spTree>
    <p:extLst>
      <p:ext uri="{BB962C8B-B14F-4D97-AF65-F5344CB8AC3E}">
        <p14:creationId xmlns:p14="http://schemas.microsoft.com/office/powerpoint/2010/main" val="2919000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a:t>Data Scientist: The Sexiest Job of the 21st Century  (Harvard Review 2014)</a:t>
            </a:r>
            <a:br>
              <a:rPr lang="en-US" dirty="0"/>
            </a:br>
            <a:endParaRPr lang="en-US" dirty="0"/>
          </a:p>
        </p:txBody>
      </p:sp>
      <p:sp>
        <p:nvSpPr>
          <p:cNvPr id="3" name="Content Placeholder 2"/>
          <p:cNvSpPr>
            <a:spLocks noGrp="1"/>
          </p:cNvSpPr>
          <p:nvPr>
            <p:ph idx="1"/>
          </p:nvPr>
        </p:nvSpPr>
        <p:spPr/>
        <p:txBody>
          <a:bodyPr>
            <a:normAutofit fontScale="85000" lnSpcReduction="10000"/>
          </a:bodyPr>
          <a:lstStyle/>
          <a:p>
            <a:r>
              <a:rPr lang="en-US" b="1" dirty="0"/>
              <a:t>The Hot Job of the Decade</a:t>
            </a:r>
          </a:p>
          <a:p>
            <a:endParaRPr lang="en-US" b="1" dirty="0"/>
          </a:p>
          <a:p>
            <a:r>
              <a:rPr lang="en-US" dirty="0"/>
              <a:t>“The sexy job in the next 10 years will be statisticians…  People think I’m joking, but who would’ve guessed that computer engineers would’ve been the sexy job of the 1990s?”   </a:t>
            </a:r>
            <a:r>
              <a:rPr lang="en-US" dirty="0">
                <a:solidFill>
                  <a:schemeClr val="bg1"/>
                </a:solidFill>
              </a:rPr>
              <a:t>-Hal Varian, Chief Economist of Google</a:t>
            </a:r>
          </a:p>
          <a:p>
            <a:r>
              <a:rPr lang="en-US" dirty="0"/>
              <a:t>“There simply aren’t a lot of people with their combination of scientific background and computational and analytical skills for data science.”</a:t>
            </a:r>
          </a:p>
          <a:p>
            <a:r>
              <a:rPr lang="en-US" dirty="0"/>
              <a:t>“Data scientists today are akin to </a:t>
            </a:r>
            <a:r>
              <a:rPr lang="en-US" dirty="0">
                <a:solidFill>
                  <a:schemeClr val="bg1"/>
                </a:solidFill>
              </a:rPr>
              <a:t>Wall Street ‘quants’ of the 1980s and 1990s.</a:t>
            </a:r>
            <a:r>
              <a:rPr lang="en-US" dirty="0"/>
              <a:t>“</a:t>
            </a:r>
            <a:endParaRPr lang="en-US" dirty="0">
              <a:solidFill>
                <a:schemeClr val="bg1"/>
              </a:solidFill>
            </a:endParaRPr>
          </a:p>
          <a:p>
            <a:endParaRPr lang="en-US" dirty="0"/>
          </a:p>
        </p:txBody>
      </p:sp>
    </p:spTree>
    <p:extLst>
      <p:ext uri="{BB962C8B-B14F-4D97-AF65-F5344CB8AC3E}">
        <p14:creationId xmlns:p14="http://schemas.microsoft.com/office/powerpoint/2010/main" val="878472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Even if you don’t become a data scientist, you may very likely…</a:t>
            </a:r>
          </a:p>
        </p:txBody>
      </p:sp>
      <p:sp>
        <p:nvSpPr>
          <p:cNvPr id="3" name="Content Placeholder 2"/>
          <p:cNvSpPr>
            <a:spLocks noGrp="1"/>
          </p:cNvSpPr>
          <p:nvPr>
            <p:ph idx="1"/>
          </p:nvPr>
        </p:nvSpPr>
        <p:spPr/>
        <p:txBody>
          <a:bodyPr/>
          <a:lstStyle/>
          <a:p>
            <a:endParaRPr lang="en-US" dirty="0"/>
          </a:p>
          <a:p>
            <a:r>
              <a:rPr lang="en-US" dirty="0"/>
              <a:t>Be conducting and presenting your own data analyses. </a:t>
            </a:r>
          </a:p>
          <a:p>
            <a:endParaRPr lang="en-US" dirty="0"/>
          </a:p>
          <a:p>
            <a:r>
              <a:rPr lang="en-US" dirty="0"/>
              <a:t>We do HOPE that it is not like the next two slides…</a:t>
            </a:r>
          </a:p>
        </p:txBody>
      </p:sp>
    </p:spTree>
    <p:extLst>
      <p:ext uri="{BB962C8B-B14F-4D97-AF65-F5344CB8AC3E}">
        <p14:creationId xmlns:p14="http://schemas.microsoft.com/office/powerpoint/2010/main" val="2731445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idx="1"/>
          </p:nvPr>
        </p:nvSpPr>
        <p:spPr/>
        <p:txBody>
          <a:bodyPr>
            <a:normAutofit lnSpcReduction="10000"/>
          </a:bodyPr>
          <a:lstStyle/>
          <a:p>
            <a:endParaRPr lang="en-US" dirty="0"/>
          </a:p>
          <a:p>
            <a:r>
              <a:rPr lang="en-US" dirty="0"/>
              <a:t>You will look at data analytics reports on traffic to your web site or your company’s web site.</a:t>
            </a:r>
          </a:p>
          <a:p>
            <a:r>
              <a:rPr lang="en-US" dirty="0"/>
              <a:t>You may be responsible for interpreting this data. </a:t>
            </a:r>
            <a:br>
              <a:rPr lang="en-US" dirty="0"/>
            </a:br>
            <a:r>
              <a:rPr lang="en-US" dirty="0"/>
              <a:t>                                      OR</a:t>
            </a:r>
          </a:p>
          <a:p>
            <a:r>
              <a:rPr lang="en-US" dirty="0"/>
              <a:t>You may be making decisions on the basis of this data.</a:t>
            </a:r>
          </a:p>
        </p:txBody>
      </p:sp>
    </p:spTree>
    <p:extLst>
      <p:ext uri="{BB962C8B-B14F-4D97-AF65-F5344CB8AC3E}">
        <p14:creationId xmlns:p14="http://schemas.microsoft.com/office/powerpoint/2010/main" val="1291221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your boss may ask you:</a:t>
            </a:r>
          </a:p>
        </p:txBody>
      </p:sp>
      <p:sp>
        <p:nvSpPr>
          <p:cNvPr id="3" name="Content Placeholder 2"/>
          <p:cNvSpPr>
            <a:spLocks noGrp="1"/>
          </p:cNvSpPr>
          <p:nvPr>
            <p:ph idx="1"/>
          </p:nvPr>
        </p:nvSpPr>
        <p:spPr/>
        <p:txBody>
          <a:bodyPr>
            <a:normAutofit fontScale="85000" lnSpcReduction="10000"/>
          </a:bodyPr>
          <a:lstStyle/>
          <a:p>
            <a:endParaRPr lang="en-US" dirty="0"/>
          </a:p>
          <a:p>
            <a:r>
              <a:rPr lang="en-US" sz="3500" b="1" i="1" dirty="0"/>
              <a:t>Internet</a:t>
            </a:r>
            <a:r>
              <a:rPr lang="en-US" i="1" dirty="0"/>
              <a:t>.</a:t>
            </a:r>
            <a:r>
              <a:rPr lang="en-US" dirty="0"/>
              <a:t>  Did we get more web traffic as a result of our advertising campaign?  Should we continue spending $$ on it?</a:t>
            </a:r>
          </a:p>
          <a:p>
            <a:r>
              <a:rPr lang="en-US" sz="3500" b="1" i="1" dirty="0"/>
              <a:t>Politics</a:t>
            </a:r>
            <a:r>
              <a:rPr lang="en-US" i="1" dirty="0"/>
              <a:t>.</a:t>
            </a:r>
            <a:r>
              <a:rPr lang="en-US" dirty="0"/>
              <a:t>  Are we gaining political support in a given demographic as a result of our door-to-door effort?</a:t>
            </a:r>
          </a:p>
          <a:p>
            <a:r>
              <a:rPr lang="en-US" sz="3800" b="1" i="1" dirty="0"/>
              <a:t>Crime</a:t>
            </a:r>
            <a:r>
              <a:rPr lang="en-US" i="1" dirty="0"/>
              <a:t>.</a:t>
            </a:r>
            <a:r>
              <a:rPr lang="en-US" dirty="0"/>
              <a:t>  Is the crime rate going down as result of more gun control measures?</a:t>
            </a:r>
          </a:p>
          <a:p>
            <a:r>
              <a:rPr lang="en-US" sz="3300" b="1" i="1" dirty="0"/>
              <a:t>Retail</a:t>
            </a:r>
            <a:r>
              <a:rPr lang="en-US" i="1" dirty="0"/>
              <a:t>.</a:t>
            </a:r>
            <a:r>
              <a:rPr lang="en-US" dirty="0"/>
              <a:t>  Should we adjust our prices as oil prices go down?</a:t>
            </a:r>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444840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Tell a story with data</a:t>
            </a:r>
          </a:p>
        </p:txBody>
      </p:sp>
      <p:sp>
        <p:nvSpPr>
          <p:cNvPr id="3" name="Content Placeholder 2"/>
          <p:cNvSpPr>
            <a:spLocks noGrp="1"/>
          </p:cNvSpPr>
          <p:nvPr>
            <p:ph idx="1"/>
          </p:nvPr>
        </p:nvSpPr>
        <p:spPr/>
        <p:txBody>
          <a:bodyPr>
            <a:normAutofit lnSpcReduction="10000"/>
          </a:bodyPr>
          <a:lstStyle/>
          <a:p>
            <a:r>
              <a:rPr lang="en-US" dirty="0"/>
              <a:t>One of the most important skills in data science is the ability to </a:t>
            </a:r>
            <a:r>
              <a:rPr lang="en-US" dirty="0">
                <a:solidFill>
                  <a:schemeClr val="bg1"/>
                </a:solidFill>
              </a:rPr>
              <a:t>tell a story with data</a:t>
            </a:r>
            <a:r>
              <a:rPr lang="en-US" dirty="0"/>
              <a:t>, beyond just pointing to the numbers. </a:t>
            </a:r>
          </a:p>
          <a:p>
            <a:pPr lvl="1"/>
            <a:r>
              <a:rPr lang="en-US" dirty="0">
                <a:solidFill>
                  <a:schemeClr val="bg1"/>
                </a:solidFill>
              </a:rPr>
              <a:t>SEE IT:</a:t>
            </a:r>
            <a:r>
              <a:rPr lang="en-US" dirty="0"/>
              <a:t>  Today’s new visualization tools make it easier to display data in formats that non-scientists might be able to (or want to) consume.</a:t>
            </a:r>
          </a:p>
          <a:p>
            <a:pPr lvl="1"/>
            <a:r>
              <a:rPr lang="en-US" dirty="0">
                <a:solidFill>
                  <a:schemeClr val="bg1"/>
                </a:solidFill>
              </a:rPr>
              <a:t>TALK ABOUT IT:</a:t>
            </a:r>
            <a:r>
              <a:rPr lang="en-US" dirty="0"/>
              <a:t>  All the charts in the world won’t make a difference if you can’t communicate to product managers or executives why your findings matter.</a:t>
            </a:r>
          </a:p>
        </p:txBody>
      </p:sp>
    </p:spTree>
    <p:extLst>
      <p:ext uri="{BB962C8B-B14F-4D97-AF65-F5344CB8AC3E}">
        <p14:creationId xmlns:p14="http://schemas.microsoft.com/office/powerpoint/2010/main" val="2690745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data look like?</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5048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1F69-DDD1-4C45-B837-69207D44AD2F}"/>
              </a:ext>
            </a:extLst>
          </p:cNvPr>
          <p:cNvSpPr>
            <a:spLocks noGrp="1"/>
          </p:cNvSpPr>
          <p:nvPr>
            <p:ph type="title"/>
          </p:nvPr>
        </p:nvSpPr>
        <p:spPr/>
        <p:txBody>
          <a:bodyPr/>
          <a:lstStyle/>
          <a:p>
            <a:r>
              <a:rPr lang="en-US" dirty="0"/>
              <a:t>Glassdoor: best jobs in 2018</a:t>
            </a:r>
          </a:p>
        </p:txBody>
      </p:sp>
      <p:pic>
        <p:nvPicPr>
          <p:cNvPr id="4" name="Content Placeholder 3">
            <a:extLst>
              <a:ext uri="{FF2B5EF4-FFF2-40B4-BE49-F238E27FC236}">
                <a16:creationId xmlns:a16="http://schemas.microsoft.com/office/drawing/2014/main" id="{0588CE46-3AB4-41D1-8586-4459F3C3DEB1}"/>
              </a:ext>
            </a:extLst>
          </p:cNvPr>
          <p:cNvPicPr>
            <a:picLocks noGrp="1" noChangeAspect="1"/>
          </p:cNvPicPr>
          <p:nvPr>
            <p:ph idx="1"/>
          </p:nvPr>
        </p:nvPicPr>
        <p:blipFill>
          <a:blip r:embed="rId2"/>
          <a:stretch>
            <a:fillRect/>
          </a:stretch>
        </p:blipFill>
        <p:spPr>
          <a:xfrm>
            <a:off x="546957" y="1600200"/>
            <a:ext cx="8050085" cy="4525963"/>
          </a:xfrm>
          <a:prstGeom prst="rect">
            <a:avLst/>
          </a:prstGeom>
        </p:spPr>
      </p:pic>
    </p:spTree>
    <p:extLst>
      <p:ext uri="{BB962C8B-B14F-4D97-AF65-F5344CB8AC3E}">
        <p14:creationId xmlns:p14="http://schemas.microsoft.com/office/powerpoint/2010/main" val="645262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500" dirty="0"/>
              <a:t>Cost of living &gt; Basic utilities &gt; Garbage, water, heating, electricity for 85 </a:t>
            </a:r>
            <a:r>
              <a:rPr lang="en-US" sz="2500" dirty="0" err="1"/>
              <a:t>sqm</a:t>
            </a:r>
            <a:r>
              <a:rPr lang="en-US" sz="2500" dirty="0"/>
              <a:t> apartment:  Least expensive countries</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0000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500" dirty="0"/>
              <a:t>Cost of living &gt; Basic utilities &gt; Garbage, water, heating, electricity for 85 </a:t>
            </a:r>
            <a:r>
              <a:rPr lang="en-US" sz="2500" dirty="0" err="1"/>
              <a:t>sqm</a:t>
            </a:r>
            <a:r>
              <a:rPr lang="en-US" sz="2500" dirty="0"/>
              <a:t> apartment:  Most expensive countries</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1613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in numbers</a:t>
            </a:r>
          </a:p>
        </p:txBody>
      </p:sp>
      <p:sp>
        <p:nvSpPr>
          <p:cNvPr id="3" name="Content Placeholder 2"/>
          <p:cNvSpPr>
            <a:spLocks noGrp="1"/>
          </p:cNvSpPr>
          <p:nvPr>
            <p:ph idx="1"/>
          </p:nvPr>
        </p:nvSpPr>
        <p:spPr/>
        <p:txBody>
          <a:bodyPr>
            <a:normAutofit fontScale="92500"/>
          </a:bodyPr>
          <a:lstStyle/>
          <a:p>
            <a:endParaRPr lang="en-US" dirty="0"/>
          </a:p>
          <a:p>
            <a:r>
              <a:rPr lang="en-US" dirty="0"/>
              <a:t>How much data is there?</a:t>
            </a:r>
          </a:p>
          <a:p>
            <a:r>
              <a:rPr lang="en-US" dirty="0"/>
              <a:t>In 2013, we (humans) created or copied 4.4 </a:t>
            </a:r>
            <a:r>
              <a:rPr lang="en-US" dirty="0" err="1"/>
              <a:t>zettabytes</a:t>
            </a:r>
            <a:r>
              <a:rPr lang="en-US" dirty="0"/>
              <a:t> of data.</a:t>
            </a:r>
          </a:p>
          <a:p>
            <a:pPr lvl="1"/>
            <a:r>
              <a:rPr lang="en-US" dirty="0"/>
              <a:t>4.4 </a:t>
            </a:r>
            <a:r>
              <a:rPr lang="en-US" dirty="0" err="1"/>
              <a:t>zettabytes</a:t>
            </a:r>
            <a:r>
              <a:rPr lang="en-US" dirty="0"/>
              <a:t> = 4.4 </a:t>
            </a:r>
            <a:r>
              <a:rPr lang="en-US" i="1" dirty="0"/>
              <a:t>trillion </a:t>
            </a:r>
            <a:r>
              <a:rPr lang="en-US" dirty="0"/>
              <a:t>gigabytes.</a:t>
            </a:r>
          </a:p>
          <a:p>
            <a:pPr lvl="1"/>
            <a:r>
              <a:rPr lang="en-US" dirty="0"/>
              <a:t>If we stacked-up enough </a:t>
            </a:r>
            <a:r>
              <a:rPr lang="en-US" dirty="0" err="1"/>
              <a:t>iPads</a:t>
            </a:r>
            <a:r>
              <a:rPr lang="en-US" dirty="0"/>
              <a:t> to hold this much data, the stack would reach 2/3 of the way to the moon.</a:t>
            </a:r>
          </a:p>
          <a:p>
            <a:r>
              <a:rPr lang="en-US" dirty="0"/>
              <a:t>By 2020, we will create 44 </a:t>
            </a:r>
            <a:r>
              <a:rPr lang="en-US" dirty="0" err="1"/>
              <a:t>zettabytes</a:t>
            </a:r>
            <a:r>
              <a:rPr lang="en-US" dirty="0"/>
              <a:t> of data annually.</a:t>
            </a:r>
          </a:p>
          <a:p>
            <a:endParaRPr lang="en-US" dirty="0"/>
          </a:p>
          <a:p>
            <a:endParaRPr lang="en-US" dirty="0"/>
          </a:p>
        </p:txBody>
      </p:sp>
    </p:spTree>
    <p:extLst>
      <p:ext uri="{BB962C8B-B14F-4D97-AF65-F5344CB8AC3E}">
        <p14:creationId xmlns:p14="http://schemas.microsoft.com/office/powerpoint/2010/main" val="1423912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a:t>
            </a:r>
            <a:r>
              <a:rPr lang="en-US" dirty="0" err="1"/>
              <a:t>zettabyte</a:t>
            </a:r>
            <a:r>
              <a:rPr lang="en-US" dirty="0"/>
              <a:t>?</a:t>
            </a:r>
          </a:p>
        </p:txBody>
      </p:sp>
      <p:sp>
        <p:nvSpPr>
          <p:cNvPr id="3" name="Content Placeholder 2"/>
          <p:cNvSpPr>
            <a:spLocks noGrp="1"/>
          </p:cNvSpPr>
          <p:nvPr>
            <p:ph idx="1"/>
          </p:nvPr>
        </p:nvSpPr>
        <p:spPr/>
        <p:txBody>
          <a:bodyPr>
            <a:normAutofit/>
          </a:bodyPr>
          <a:lstStyle/>
          <a:p>
            <a:endParaRPr lang="en-US" dirty="0"/>
          </a:p>
          <a:p>
            <a:r>
              <a:rPr lang="en-US" sz="3800" b="1" dirty="0"/>
              <a:t>1 ZB  = 10</a:t>
            </a:r>
            <a:r>
              <a:rPr lang="en-US" sz="3800" b="1" baseline="30000" dirty="0"/>
              <a:t>12 </a:t>
            </a:r>
            <a:r>
              <a:rPr lang="en-US" sz="3800" b="1" dirty="0"/>
              <a:t>(one trillion) gigabytes      	    = 10</a:t>
            </a:r>
            <a:r>
              <a:rPr lang="en-US" sz="3800" b="1" baseline="30000" dirty="0"/>
              <a:t>21 </a:t>
            </a:r>
            <a:r>
              <a:rPr lang="en-US" sz="3800" b="1" dirty="0"/>
              <a:t>bytes </a:t>
            </a:r>
            <a:br>
              <a:rPr lang="en-US" sz="3800" b="1" dirty="0"/>
            </a:br>
            <a:r>
              <a:rPr lang="en-US" sz="3800" b="1" dirty="0"/>
              <a:t>	    = 1,000,000,000,000,000,000,000       	       bytes</a:t>
            </a:r>
          </a:p>
        </p:txBody>
      </p:sp>
    </p:spTree>
    <p:extLst>
      <p:ext uri="{BB962C8B-B14F-4D97-AF65-F5344CB8AC3E}">
        <p14:creationId xmlns:p14="http://schemas.microsoft.com/office/powerpoint/2010/main" val="1592623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does data come from?</a:t>
            </a:r>
          </a:p>
        </p:txBody>
      </p:sp>
      <p:sp>
        <p:nvSpPr>
          <p:cNvPr id="3" name="Content Placeholder 2"/>
          <p:cNvSpPr>
            <a:spLocks noGrp="1"/>
          </p:cNvSpPr>
          <p:nvPr>
            <p:ph idx="1"/>
          </p:nvPr>
        </p:nvSpPr>
        <p:spPr/>
        <p:txBody>
          <a:bodyPr>
            <a:normAutofit lnSpcReduction="10000"/>
          </a:bodyPr>
          <a:lstStyle/>
          <a:p>
            <a:r>
              <a:rPr lang="en-US" dirty="0"/>
              <a:t>The web (text, web pages, structured data), social networks.</a:t>
            </a:r>
          </a:p>
          <a:p>
            <a:pPr lvl="1"/>
            <a:r>
              <a:rPr lang="en-US" dirty="0"/>
              <a:t>User actions: clicks, minutes to listen.</a:t>
            </a:r>
          </a:p>
          <a:p>
            <a:r>
              <a:rPr lang="en-US" dirty="0"/>
              <a:t>Devices: </a:t>
            </a:r>
            <a:r>
              <a:rPr lang="en-US" dirty="0" err="1"/>
              <a:t>fitbit</a:t>
            </a:r>
            <a:r>
              <a:rPr lang="en-US" dirty="0"/>
              <a:t>, jawbone, car, home appliances, phones, cameras, etc.</a:t>
            </a:r>
          </a:p>
          <a:p>
            <a:r>
              <a:rPr lang="en-US" dirty="0"/>
              <a:t>Science: Biology, astronomy, geology, physics, etc.</a:t>
            </a:r>
          </a:p>
          <a:p>
            <a:r>
              <a:rPr lang="en-US" dirty="0"/>
              <a:t>Finance.</a:t>
            </a:r>
          </a:p>
          <a:p>
            <a:r>
              <a:rPr lang="en-US" dirty="0"/>
              <a:t>Data is everywhere</a:t>
            </a:r>
          </a:p>
        </p:txBody>
      </p:sp>
    </p:spTree>
    <p:extLst>
      <p:ext uri="{BB962C8B-B14F-4D97-AF65-F5344CB8AC3E}">
        <p14:creationId xmlns:p14="http://schemas.microsoft.com/office/powerpoint/2010/main" val="3496393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063"/>
            <a:ext cx="8229600" cy="1143000"/>
          </a:xfrm>
        </p:spPr>
        <p:txBody>
          <a:bodyPr/>
          <a:lstStyle/>
          <a:p>
            <a:r>
              <a:rPr lang="en-US" dirty="0"/>
              <a:t>Misuses of statistics and data</a:t>
            </a:r>
          </a:p>
        </p:txBody>
      </p:sp>
      <p:pic>
        <p:nvPicPr>
          <p:cNvPr id="5" name="Picture 4"/>
          <p:cNvPicPr>
            <a:picLocks noChangeAspect="1"/>
          </p:cNvPicPr>
          <p:nvPr/>
        </p:nvPicPr>
        <p:blipFill>
          <a:blip r:embed="rId2"/>
          <a:stretch>
            <a:fillRect/>
          </a:stretch>
        </p:blipFill>
        <p:spPr>
          <a:xfrm>
            <a:off x="1981200" y="1143000"/>
            <a:ext cx="5058936" cy="4432300"/>
          </a:xfrm>
          <a:prstGeom prst="rect">
            <a:avLst/>
          </a:prstGeom>
        </p:spPr>
      </p:pic>
      <p:sp>
        <p:nvSpPr>
          <p:cNvPr id="6" name="TextBox 5"/>
          <p:cNvSpPr txBox="1"/>
          <p:nvPr/>
        </p:nvSpPr>
        <p:spPr>
          <a:xfrm>
            <a:off x="3505200" y="5791200"/>
            <a:ext cx="1990849" cy="584776"/>
          </a:xfrm>
          <a:prstGeom prst="rect">
            <a:avLst/>
          </a:prstGeom>
          <a:noFill/>
        </p:spPr>
        <p:txBody>
          <a:bodyPr wrap="none" rtlCol="0">
            <a:spAutoFit/>
          </a:bodyPr>
          <a:lstStyle/>
          <a:p>
            <a:r>
              <a:rPr lang="en-US" sz="3200" dirty="0"/>
              <a:t>Be careful!</a:t>
            </a:r>
          </a:p>
        </p:txBody>
      </p:sp>
    </p:spTree>
    <p:extLst>
      <p:ext uri="{BB962C8B-B14F-4D97-AF65-F5344CB8AC3E}">
        <p14:creationId xmlns:p14="http://schemas.microsoft.com/office/powerpoint/2010/main" val="1192161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Misuses of statistics</a:t>
            </a:r>
          </a:p>
        </p:txBody>
      </p:sp>
      <p:sp>
        <p:nvSpPr>
          <p:cNvPr id="3" name="Content Placeholder 2"/>
          <p:cNvSpPr>
            <a:spLocks noGrp="1"/>
          </p:cNvSpPr>
          <p:nvPr>
            <p:ph idx="1"/>
          </p:nvPr>
        </p:nvSpPr>
        <p:spPr/>
        <p:txBody>
          <a:bodyPr/>
          <a:lstStyle/>
          <a:p>
            <a:endParaRPr lang="en-US" dirty="0"/>
          </a:p>
          <a:p>
            <a:endParaRPr lang="en-US" dirty="0"/>
          </a:p>
          <a:p>
            <a:endParaRPr lang="en-US" dirty="0"/>
          </a:p>
          <a:p>
            <a:pPr marL="0" indent="0">
              <a:buNone/>
            </a:pPr>
            <a:endParaRPr lang="en-US" dirty="0"/>
          </a:p>
          <a:p>
            <a:pPr marL="0" indent="0">
              <a:buNone/>
            </a:pPr>
            <a:endParaRPr lang="en-US" dirty="0"/>
          </a:p>
        </p:txBody>
      </p:sp>
      <p:pic>
        <p:nvPicPr>
          <p:cNvPr id="5" name="Picture 4"/>
          <p:cNvPicPr>
            <a:picLocks noChangeAspect="1"/>
          </p:cNvPicPr>
          <p:nvPr/>
        </p:nvPicPr>
        <p:blipFill>
          <a:blip r:embed="rId2"/>
          <a:stretch>
            <a:fillRect/>
          </a:stretch>
        </p:blipFill>
        <p:spPr>
          <a:xfrm>
            <a:off x="685800" y="1981200"/>
            <a:ext cx="7714258" cy="3949700"/>
          </a:xfrm>
          <a:prstGeom prst="rect">
            <a:avLst/>
          </a:prstGeom>
        </p:spPr>
      </p:pic>
    </p:spTree>
    <p:extLst>
      <p:ext uri="{BB962C8B-B14F-4D97-AF65-F5344CB8AC3E}">
        <p14:creationId xmlns:p14="http://schemas.microsoft.com/office/powerpoint/2010/main" val="201917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did the stock market go down?</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722437"/>
            <a:ext cx="8050085" cy="452596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6255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of the reasons…</a:t>
            </a:r>
          </a:p>
        </p:txBody>
      </p:sp>
      <p:sp>
        <p:nvSpPr>
          <p:cNvPr id="3" name="Content Placeholder 2"/>
          <p:cNvSpPr>
            <a:spLocks noGrp="1"/>
          </p:cNvSpPr>
          <p:nvPr>
            <p:ph idx="1"/>
          </p:nvPr>
        </p:nvSpPr>
        <p:spPr/>
        <p:txBody>
          <a:bodyPr>
            <a:normAutofit lnSpcReduction="10000"/>
          </a:bodyPr>
          <a:lstStyle/>
          <a:p>
            <a:r>
              <a:rPr lang="en-US" dirty="0"/>
              <a:t>“The stock </a:t>
            </a:r>
            <a:r>
              <a:rPr lang="en-US" b="1" dirty="0"/>
              <a:t>market went down because</a:t>
            </a:r>
            <a:r>
              <a:rPr lang="en-US" dirty="0"/>
              <a:t> the economy is strong.”</a:t>
            </a:r>
          </a:p>
          <a:p>
            <a:r>
              <a:rPr lang="en-US" dirty="0"/>
              <a:t>“First, the overall </a:t>
            </a:r>
            <a:r>
              <a:rPr lang="en-US" b="1" dirty="0"/>
              <a:t>market went down, because</a:t>
            </a:r>
            <a:r>
              <a:rPr lang="en-US" dirty="0"/>
              <a:t> of general poor economic news.”</a:t>
            </a:r>
          </a:p>
          <a:p>
            <a:r>
              <a:rPr lang="en-US" dirty="0"/>
              <a:t>“The stock </a:t>
            </a:r>
            <a:r>
              <a:rPr lang="en-US" b="1" dirty="0"/>
              <a:t>market went down because</a:t>
            </a:r>
            <a:r>
              <a:rPr lang="en-US" dirty="0"/>
              <a:t> the real estate was covering the loans, so when the real estate market went down, the banks found that they did not have the securities to back these loans.”  </a:t>
            </a:r>
          </a:p>
          <a:p>
            <a:endParaRPr lang="en-US" dirty="0"/>
          </a:p>
        </p:txBody>
      </p:sp>
    </p:spTree>
    <p:extLst>
      <p:ext uri="{BB962C8B-B14F-4D97-AF65-F5344CB8AC3E}">
        <p14:creationId xmlns:p14="http://schemas.microsoft.com/office/powerpoint/2010/main" val="3253420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did the stock market go up? </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2930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Literacy Signature Class</a:t>
            </a:r>
          </a:p>
        </p:txBody>
      </p:sp>
      <p:sp>
        <p:nvSpPr>
          <p:cNvPr id="3" name="Content Placeholder 2"/>
          <p:cNvSpPr>
            <a:spLocks noGrp="1"/>
          </p:cNvSpPr>
          <p:nvPr>
            <p:ph idx="1"/>
          </p:nvPr>
        </p:nvSpPr>
        <p:spPr/>
        <p:txBody>
          <a:bodyPr/>
          <a:lstStyle/>
          <a:p>
            <a:pPr marL="0" indent="0">
              <a:buNone/>
            </a:pPr>
            <a:endParaRPr lang="en-US" dirty="0"/>
          </a:p>
          <a:p>
            <a:r>
              <a:rPr lang="en-US" dirty="0"/>
              <a:t>Objectives: </a:t>
            </a:r>
          </a:p>
          <a:p>
            <a:pPr lvl="1"/>
            <a:r>
              <a:rPr lang="en-US" dirty="0"/>
              <a:t>University wide, signature class</a:t>
            </a:r>
          </a:p>
          <a:p>
            <a:pPr lvl="1"/>
            <a:r>
              <a:rPr lang="en-US" dirty="0"/>
              <a:t>Any student taking the class should become </a:t>
            </a:r>
            <a:r>
              <a:rPr lang="en-US" i="1" dirty="0"/>
              <a:t>“Data Literate</a:t>
            </a:r>
            <a:r>
              <a:rPr lang="en-US" dirty="0"/>
              <a:t>”</a:t>
            </a:r>
          </a:p>
        </p:txBody>
      </p:sp>
    </p:spTree>
    <p:extLst>
      <p:ext uri="{BB962C8B-B14F-4D97-AF65-F5344CB8AC3E}">
        <p14:creationId xmlns:p14="http://schemas.microsoft.com/office/powerpoint/2010/main" val="1446513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is not causation</a:t>
            </a:r>
          </a:p>
        </p:txBody>
      </p:sp>
      <p:sp>
        <p:nvSpPr>
          <p:cNvPr id="3" name="Content Placeholder 2"/>
          <p:cNvSpPr>
            <a:spLocks noGrp="1"/>
          </p:cNvSpPr>
          <p:nvPr>
            <p:ph idx="1"/>
          </p:nvPr>
        </p:nvSpPr>
        <p:spPr>
          <a:xfrm>
            <a:off x="685800" y="1600200"/>
            <a:ext cx="8229600" cy="4525963"/>
          </a:xfrm>
        </p:spPr>
        <p:txBody>
          <a:bodyPr/>
          <a:lstStyle/>
          <a:p>
            <a:pPr marL="0" indent="0">
              <a:buNone/>
            </a:pPr>
            <a:endParaRPr lang="en-US" dirty="0">
              <a:hlinkClick r:id="rId2"/>
            </a:endParaRPr>
          </a:p>
          <a:p>
            <a:pPr marL="0" indent="0">
              <a:buNone/>
            </a:pPr>
            <a:r>
              <a:rPr lang="en-US" dirty="0">
                <a:hlinkClick r:id="rId2"/>
              </a:rPr>
              <a:t>http://www.tylervigen.com/spurious-correlations</a:t>
            </a:r>
            <a:br>
              <a:rPr lang="en-US" dirty="0">
                <a:hlinkClick r:id="rId2"/>
              </a:rPr>
            </a:br>
            <a:endParaRPr lang="en-US" dirty="0">
              <a:hlinkClick r:id="rId2"/>
            </a:endParaRPr>
          </a:p>
          <a:p>
            <a:r>
              <a:rPr lang="en-US" dirty="0">
                <a:hlinkClick r:id="rId2"/>
              </a:rPr>
              <a:t>http://www.fastcodesign.com/3030529/infographic-of-the-day/hilarious-graphs-prove-that-correlation-isnt-causation</a:t>
            </a:r>
            <a:endParaRPr lang="en-US" dirty="0"/>
          </a:p>
          <a:p>
            <a:endParaRPr lang="en-US" dirty="0"/>
          </a:p>
        </p:txBody>
      </p:sp>
    </p:spTree>
    <p:extLst>
      <p:ext uri="{BB962C8B-B14F-4D97-AF65-F5344CB8AC3E}">
        <p14:creationId xmlns:p14="http://schemas.microsoft.com/office/powerpoint/2010/main" val="2286763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does it mean that a test is 99% accurate?</a:t>
            </a:r>
          </a:p>
        </p:txBody>
      </p:sp>
      <p:sp>
        <p:nvSpPr>
          <p:cNvPr id="3" name="Content Placeholder 2"/>
          <p:cNvSpPr>
            <a:spLocks noGrp="1"/>
          </p:cNvSpPr>
          <p:nvPr>
            <p:ph idx="1"/>
          </p:nvPr>
        </p:nvSpPr>
        <p:spPr/>
        <p:txBody>
          <a:bodyPr/>
          <a:lstStyle/>
          <a:p>
            <a:endParaRPr lang="en-US" dirty="0"/>
          </a:p>
          <a:p>
            <a:r>
              <a:rPr lang="en-US" dirty="0"/>
              <a:t>Suppose someone claims that a medical test for some disease is “99% accurate.”</a:t>
            </a:r>
          </a:p>
          <a:p>
            <a:pPr lvl="1"/>
            <a:r>
              <a:rPr lang="en-US" i="1" dirty="0"/>
              <a:t>:Correctness </a:t>
            </a:r>
            <a:r>
              <a:rPr lang="en-US" dirty="0"/>
              <a:t>Does this mean that if you have the disease, then there’s a 99% chance that the test will discover it?</a:t>
            </a:r>
          </a:p>
          <a:p>
            <a:pPr lvl="1"/>
            <a:r>
              <a:rPr lang="en-US" i="1" dirty="0"/>
              <a:t>False Positives: </a:t>
            </a:r>
            <a:r>
              <a:rPr lang="en-US" dirty="0"/>
              <a:t>What about if you don’t have the disease?  What’s the chance that the test will (falsely) indicate that you do have the disease?</a:t>
            </a:r>
          </a:p>
        </p:txBody>
      </p:sp>
    </p:spTree>
    <p:extLst>
      <p:ext uri="{BB962C8B-B14F-4D97-AF65-F5344CB8AC3E}">
        <p14:creationId xmlns:p14="http://schemas.microsoft.com/office/powerpoint/2010/main" val="3446732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“Student” is the most dangerous profession</a:t>
            </a:r>
          </a:p>
        </p:txBody>
      </p:sp>
      <p:sp>
        <p:nvSpPr>
          <p:cNvPr id="3" name="Content Placeholder 2"/>
          <p:cNvSpPr>
            <a:spLocks noGrp="1"/>
          </p:cNvSpPr>
          <p:nvPr>
            <p:ph idx="1"/>
          </p:nvPr>
        </p:nvSpPr>
        <p:spPr/>
        <p:txBody>
          <a:bodyPr>
            <a:normAutofit/>
          </a:bodyPr>
          <a:lstStyle/>
          <a:p>
            <a:r>
              <a:rPr lang="en-US" i="1" dirty="0"/>
              <a:t>The most dangerous profession.</a:t>
            </a:r>
            <a:r>
              <a:rPr lang="en-US" dirty="0"/>
              <a:t> In a study of the ages and professions of deceased men, it was found that the profession with the lowest average age of death was “student.” </a:t>
            </a:r>
          </a:p>
          <a:p>
            <a:r>
              <a:rPr lang="en-US" dirty="0"/>
              <a:t>Why does being a student appear to be so dangerous? </a:t>
            </a:r>
          </a:p>
          <a:p>
            <a:pPr marL="0" indent="0">
              <a:buNone/>
            </a:pPr>
            <a:endParaRPr lang="en-US" dirty="0"/>
          </a:p>
        </p:txBody>
      </p:sp>
    </p:spTree>
    <p:extLst>
      <p:ext uri="{BB962C8B-B14F-4D97-AF65-F5344CB8AC3E}">
        <p14:creationId xmlns:p14="http://schemas.microsoft.com/office/powerpoint/2010/main" val="2101190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Barroom brawls</a:t>
            </a:r>
          </a:p>
        </p:txBody>
      </p:sp>
      <p:sp>
        <p:nvSpPr>
          <p:cNvPr id="3" name="Content Placeholder 2"/>
          <p:cNvSpPr>
            <a:spLocks noGrp="1"/>
          </p:cNvSpPr>
          <p:nvPr>
            <p:ph idx="1"/>
          </p:nvPr>
        </p:nvSpPr>
        <p:spPr/>
        <p:txBody>
          <a:bodyPr/>
          <a:lstStyle/>
          <a:p>
            <a:endParaRPr lang="en-US" dirty="0"/>
          </a:p>
          <a:p>
            <a:endParaRPr lang="en-US" dirty="0"/>
          </a:p>
          <a:p>
            <a:r>
              <a:rPr lang="en-US" dirty="0"/>
              <a:t>A study of fights in bars in which someone was killed found that, in 90% of the cases, the person who  started the fight was the one who died.</a:t>
            </a:r>
          </a:p>
        </p:txBody>
      </p:sp>
    </p:spTree>
    <p:extLst>
      <p:ext uri="{BB962C8B-B14F-4D97-AF65-F5344CB8AC3E}">
        <p14:creationId xmlns:p14="http://schemas.microsoft.com/office/powerpoint/2010/main" val="3012264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 wary of false conclusions </a:t>
            </a:r>
            <a:r>
              <a:rPr lang="en-US" i="1" dirty="0"/>
              <a:t>and</a:t>
            </a:r>
            <a:r>
              <a:rPr lang="en-US" dirty="0"/>
              <a:t> over-skepticism</a:t>
            </a:r>
          </a:p>
        </p:txBody>
      </p:sp>
      <p:sp>
        <p:nvSpPr>
          <p:cNvPr id="3" name="Content Placeholder 2"/>
          <p:cNvSpPr>
            <a:spLocks noGrp="1"/>
          </p:cNvSpPr>
          <p:nvPr>
            <p:ph idx="1"/>
          </p:nvPr>
        </p:nvSpPr>
        <p:spPr/>
        <p:txBody>
          <a:bodyPr>
            <a:noAutofit/>
          </a:bodyPr>
          <a:lstStyle/>
          <a:p>
            <a:r>
              <a:rPr lang="en-US" sz="1800" dirty="0"/>
              <a:t>A study found that the average age of death of left-handers was about 8 years less than that of right-handers.  </a:t>
            </a:r>
            <a:br>
              <a:rPr lang="en-US" sz="1800" dirty="0"/>
            </a:br>
            <a:endParaRPr lang="en-US" sz="1800" dirty="0"/>
          </a:p>
          <a:p>
            <a:r>
              <a:rPr lang="en-US" sz="1800" dirty="0"/>
              <a:t>The authors of the study went on to speculate about reasons why left-handers may be more likely to die at a younger age.</a:t>
            </a:r>
            <a:br>
              <a:rPr lang="en-US" sz="1800" dirty="0"/>
            </a:br>
            <a:endParaRPr lang="en-US" sz="1800" dirty="0"/>
          </a:p>
          <a:p>
            <a:r>
              <a:rPr lang="en-US" sz="1800" dirty="0"/>
              <a:t>If many people born 60 or more years ago were forced to use their right hands, then the probability of being left-handed would be higher for younger people, and this would result in a lower average age of death for left-handers, even in the absence of any greater risk of death for the individuals.</a:t>
            </a:r>
            <a:br>
              <a:rPr lang="en-US" sz="1800" dirty="0"/>
            </a:br>
            <a:endParaRPr lang="en-US" sz="1800" dirty="0"/>
          </a:p>
        </p:txBody>
      </p:sp>
    </p:spTree>
    <p:extLst>
      <p:ext uri="{BB962C8B-B14F-4D97-AF65-F5344CB8AC3E}">
        <p14:creationId xmlns:p14="http://schemas.microsoft.com/office/powerpoint/2010/main" val="160518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1143000"/>
          </a:xfrm>
        </p:spPr>
        <p:txBody>
          <a:bodyPr>
            <a:normAutofit fontScale="90000"/>
          </a:bodyPr>
          <a:lstStyle/>
          <a:p>
            <a:r>
              <a:rPr lang="en-US" dirty="0"/>
              <a:t>Big data: Are we making a big mistake?</a:t>
            </a:r>
            <a:br>
              <a:rPr lang="en-US" dirty="0"/>
            </a:br>
            <a:endParaRPr lang="en-US" dirty="0"/>
          </a:p>
        </p:txBody>
      </p:sp>
      <p:sp>
        <p:nvSpPr>
          <p:cNvPr id="3" name="Content Placeholder 2"/>
          <p:cNvSpPr>
            <a:spLocks noGrp="1"/>
          </p:cNvSpPr>
          <p:nvPr>
            <p:ph idx="1"/>
          </p:nvPr>
        </p:nvSpPr>
        <p:spPr/>
        <p:txBody>
          <a:bodyPr>
            <a:normAutofit/>
          </a:bodyPr>
          <a:lstStyle/>
          <a:p>
            <a:r>
              <a:rPr lang="en-US" dirty="0"/>
              <a:t>Big data is a vague term for a massive phenomenon that has rapidly become an obsession with entrepreneurs, scientists, governments and the media.</a:t>
            </a:r>
          </a:p>
          <a:p>
            <a:pPr lvl="1"/>
            <a:r>
              <a:rPr lang="en-US" dirty="0"/>
              <a:t>Financial Times Magazine – March 28</a:t>
            </a:r>
            <a:r>
              <a:rPr lang="en-US" baseline="30000" dirty="0"/>
              <a:t>th</a:t>
            </a:r>
            <a:r>
              <a:rPr lang="en-US" dirty="0"/>
              <a:t> 2014</a:t>
            </a:r>
          </a:p>
          <a:p>
            <a:pPr marL="0" indent="0">
              <a:buNone/>
            </a:pPr>
            <a:endParaRPr lang="en-US" dirty="0"/>
          </a:p>
          <a:p>
            <a:r>
              <a:rPr lang="en-US" dirty="0"/>
              <a:t>But is it </a:t>
            </a:r>
            <a:r>
              <a:rPr lang="en-US" i="1" dirty="0"/>
              <a:t>useful</a:t>
            </a:r>
            <a:r>
              <a:rPr lang="en-US" dirty="0"/>
              <a:t>?</a:t>
            </a:r>
            <a:br>
              <a:rPr lang="en-US" dirty="0"/>
            </a:br>
            <a:endParaRPr lang="en-US" dirty="0"/>
          </a:p>
        </p:txBody>
      </p:sp>
    </p:spTree>
    <p:extLst>
      <p:ext uri="{BB962C8B-B14F-4D97-AF65-F5344CB8AC3E}">
        <p14:creationId xmlns:p14="http://schemas.microsoft.com/office/powerpoint/2010/main" val="4146071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find interesting data?</a:t>
            </a:r>
          </a:p>
        </p:txBody>
      </p:sp>
      <p:sp>
        <p:nvSpPr>
          <p:cNvPr id="3" name="Content Placeholder 2"/>
          <p:cNvSpPr>
            <a:spLocks noGrp="1"/>
          </p:cNvSpPr>
          <p:nvPr>
            <p:ph idx="1"/>
          </p:nvPr>
        </p:nvSpPr>
        <p:spPr/>
        <p:txBody>
          <a:bodyPr/>
          <a:lstStyle/>
          <a:p>
            <a:r>
              <a:rPr lang="en-US" dirty="0"/>
              <a:t>Usable immediately</a:t>
            </a:r>
          </a:p>
          <a:p>
            <a:r>
              <a:rPr lang="en-US" dirty="0"/>
              <a:t>Various formats: .</a:t>
            </a:r>
            <a:r>
              <a:rPr lang="en-US" dirty="0" err="1"/>
              <a:t>xls</a:t>
            </a:r>
            <a:r>
              <a:rPr lang="en-US" dirty="0"/>
              <a:t>, .</a:t>
            </a:r>
            <a:r>
              <a:rPr lang="en-US" dirty="0" err="1"/>
              <a:t>csv</a:t>
            </a:r>
            <a:r>
              <a:rPr lang="en-US" dirty="0"/>
              <a:t> (universal)</a:t>
            </a:r>
          </a:p>
          <a:p>
            <a:r>
              <a:rPr lang="en-US" dirty="0"/>
              <a:t>Search for .</a:t>
            </a:r>
            <a:r>
              <a:rPr lang="en-US" dirty="0" err="1"/>
              <a:t>xls</a:t>
            </a:r>
            <a:r>
              <a:rPr lang="en-US" dirty="0"/>
              <a:t> or other files</a:t>
            </a:r>
          </a:p>
          <a:p>
            <a:r>
              <a:rPr lang="en-US" dirty="0"/>
              <a:t>Sites: </a:t>
            </a:r>
            <a:r>
              <a:rPr lang="en-US" dirty="0" err="1"/>
              <a:t>Kaggle</a:t>
            </a:r>
            <a:r>
              <a:rPr lang="en-US" dirty="0"/>
              <a:t>, UCI machine learning repository, </a:t>
            </a:r>
            <a:r>
              <a:rPr lang="en-US" dirty="0" err="1"/>
              <a:t>NationMaster</a:t>
            </a:r>
            <a:r>
              <a:rPr lang="en-US" dirty="0"/>
              <a:t>, </a:t>
            </a:r>
            <a:r>
              <a:rPr lang="en-US"/>
              <a:t>Dream Challenges</a:t>
            </a:r>
            <a:r>
              <a:rPr lang="en-US" dirty="0"/>
              <a:t>, … </a:t>
            </a:r>
          </a:p>
          <a:p>
            <a:endParaRPr lang="en-US" dirty="0"/>
          </a:p>
          <a:p>
            <a:pPr marL="0" indent="0">
              <a:buNone/>
            </a:pPr>
            <a:endParaRPr lang="en-US" dirty="0"/>
          </a:p>
        </p:txBody>
      </p:sp>
    </p:spTree>
    <p:extLst>
      <p:ext uri="{BB962C8B-B14F-4D97-AF65-F5344CB8AC3E}">
        <p14:creationId xmlns:p14="http://schemas.microsoft.com/office/powerpoint/2010/main" val="720022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001000" cy="1143000"/>
          </a:xfrm>
        </p:spPr>
        <p:txBody>
          <a:bodyPr>
            <a:normAutofit fontScale="90000"/>
          </a:bodyPr>
          <a:lstStyle/>
          <a:p>
            <a:r>
              <a:rPr lang="en-US" dirty="0"/>
              <a:t>Some resources and examples from the popular press</a:t>
            </a:r>
          </a:p>
        </p:txBody>
      </p:sp>
      <p:sp>
        <p:nvSpPr>
          <p:cNvPr id="3" name="Content Placeholder 2"/>
          <p:cNvSpPr>
            <a:spLocks noGrp="1"/>
          </p:cNvSpPr>
          <p:nvPr>
            <p:ph idx="1"/>
          </p:nvPr>
        </p:nvSpPr>
        <p:spPr>
          <a:xfrm>
            <a:off x="457200" y="1600200"/>
            <a:ext cx="8229600" cy="4724400"/>
          </a:xfrm>
        </p:spPr>
        <p:txBody>
          <a:bodyPr>
            <a:noAutofit/>
          </a:bodyPr>
          <a:lstStyle/>
          <a:p>
            <a:r>
              <a:rPr lang="en-US" sz="1000" b="1" dirty="0"/>
              <a:t>NYT Times</a:t>
            </a:r>
            <a:br>
              <a:rPr lang="en-US" sz="1000" dirty="0"/>
            </a:br>
            <a:r>
              <a:rPr lang="en-US" sz="1000" b="1" u="sng" dirty="0">
                <a:hlinkClick r:id="rId2"/>
              </a:rPr>
              <a:t>http://www.nytimes.com/interactive/2012/08/05/sports/olympics/the-100-meter-dash-one-race-every-medalist-ever.html</a:t>
            </a:r>
            <a:endParaRPr lang="en-US" sz="1000" dirty="0"/>
          </a:p>
          <a:p>
            <a:r>
              <a:rPr lang="en-US" sz="1000" b="1" dirty="0"/>
              <a:t>Nate Silver</a:t>
            </a:r>
            <a:br>
              <a:rPr lang="en-US" sz="1000" dirty="0"/>
            </a:br>
            <a:r>
              <a:rPr lang="en-US" sz="1000" b="1" u="sng" dirty="0">
                <a:hlinkClick r:id="rId3"/>
              </a:rPr>
              <a:t>http://fivethirtyeight.com/datalab/meet-the-80-people-who-are-as-rich-as-half-the-world/</a:t>
            </a:r>
            <a:endParaRPr lang="en-US" sz="1000" dirty="0"/>
          </a:p>
          <a:p>
            <a:pPr marL="0" indent="0">
              <a:buNone/>
            </a:pPr>
            <a:endParaRPr lang="en-US" sz="1000" dirty="0"/>
          </a:p>
          <a:p>
            <a:r>
              <a:rPr lang="en-US" sz="1000" b="1" dirty="0"/>
              <a:t>More guns less crime?</a:t>
            </a:r>
            <a:br>
              <a:rPr lang="en-US" sz="1000" dirty="0"/>
            </a:br>
            <a:r>
              <a:rPr lang="en-US" sz="1000" b="1" dirty="0">
                <a:hlinkClick r:id="rId4"/>
              </a:rPr>
              <a:t>http://www.infowars.com/statistics-prove-more-guns-less-crime/</a:t>
            </a:r>
            <a:br>
              <a:rPr lang="en-US" sz="1000" b="1" dirty="0">
                <a:hlinkClick r:id="rId4"/>
              </a:rPr>
            </a:br>
            <a:endParaRPr lang="en-US" sz="1000" dirty="0"/>
          </a:p>
          <a:p>
            <a:r>
              <a:rPr lang="en-US" sz="1000" u="sng" dirty="0">
                <a:hlinkClick r:id="rId5"/>
              </a:rPr>
              <a:t>http://www.nationmaster.com/</a:t>
            </a:r>
            <a:br>
              <a:rPr lang="en-US" sz="1000" u="sng" dirty="0"/>
            </a:br>
            <a:endParaRPr lang="en-US" sz="1000" dirty="0"/>
          </a:p>
          <a:p>
            <a:r>
              <a:rPr lang="en-US" sz="1000" u="sng" dirty="0">
                <a:hlinkClick r:id="rId6"/>
              </a:rPr>
              <a:t>http://www.nfl.com/stats/player</a:t>
            </a:r>
            <a:br>
              <a:rPr lang="en-US" sz="1000" u="sng" dirty="0"/>
            </a:br>
            <a:endParaRPr lang="en-US" sz="1000" dirty="0"/>
          </a:p>
          <a:p>
            <a:r>
              <a:rPr lang="en-US" sz="1000" u="sng" dirty="0">
                <a:hlinkClick r:id="rId7"/>
              </a:rPr>
              <a:t>http://www.google.com/advanced_search</a:t>
            </a:r>
            <a:br>
              <a:rPr lang="en-US" sz="1000" u="sng" dirty="0"/>
            </a:br>
            <a:endParaRPr lang="en-US" sz="1000" dirty="0"/>
          </a:p>
          <a:p>
            <a:r>
              <a:rPr lang="en-US" sz="1000" u="sng" dirty="0">
                <a:hlinkClick r:id="rId8"/>
              </a:rPr>
              <a:t>https://www.google.com/search?</a:t>
            </a:r>
            <a:br>
              <a:rPr lang="en-US" sz="1000" u="sng" dirty="0">
                <a:hlinkClick r:id="rId8"/>
              </a:rPr>
            </a:br>
            <a:r>
              <a:rPr lang="en-US" sz="1000" u="sng" dirty="0">
                <a:hlinkClick r:id="rId8"/>
              </a:rPr>
              <a:t>as_q=ebola&amp;as_epq=&amp;as_oq=&amp;as_eq=&amp;as_nlo=&amp;as_nhi=&amp;lr=&amp;cr=&amp;as_qdr=all&amp;as_sitesearch=&amp;as_occt=any&amp;safe=images&amp;tbs=&amp;as_filetype=xls&amp;as_rights=&amp;gws_rd=ssl</a:t>
            </a:r>
            <a:br>
              <a:rPr lang="en-US" sz="1000" u="sng" dirty="0"/>
            </a:br>
            <a:endParaRPr lang="en-US" sz="1000" dirty="0"/>
          </a:p>
          <a:p>
            <a:r>
              <a:rPr lang="en-US" sz="1000" dirty="0">
                <a:hlinkClick r:id="rId9"/>
              </a:rPr>
              <a:t>http://www.census.gov/censusexplorer/</a:t>
            </a:r>
            <a:endParaRPr lang="en-US" sz="1000" dirty="0"/>
          </a:p>
          <a:p>
            <a:pPr marL="0" indent="0">
              <a:buNone/>
            </a:pPr>
            <a:endParaRPr lang="en-US" sz="1000" dirty="0"/>
          </a:p>
          <a:p>
            <a:r>
              <a:rPr lang="en-US" sz="1000" u="sng" dirty="0">
                <a:hlinkClick r:id="rId10"/>
              </a:rPr>
              <a:t>http://www.census.gov/censusexplorer/censusexplorer-youngadults.html</a:t>
            </a:r>
            <a:br>
              <a:rPr lang="en-US" sz="1000" u="sng" dirty="0"/>
            </a:br>
            <a:endParaRPr lang="en-US" sz="1000" dirty="0"/>
          </a:p>
          <a:p>
            <a:r>
              <a:rPr lang="en-US" sz="1000" dirty="0">
                <a:hlinkClick r:id="rId11"/>
              </a:rPr>
              <a:t>http://www.dhs.gov/recreational-boat-and-accident-reporting</a:t>
            </a:r>
            <a:br>
              <a:rPr lang="en-US" sz="1000" dirty="0">
                <a:hlinkClick r:id="rId11"/>
              </a:rPr>
            </a:br>
            <a:endParaRPr lang="en-US" sz="1000" dirty="0"/>
          </a:p>
          <a:p>
            <a:r>
              <a:rPr lang="en-US" sz="1000" u="sng" dirty="0">
                <a:hlinkClick r:id="rId12"/>
              </a:rPr>
              <a:t>https://www.fema.gov/data-feeds</a:t>
            </a:r>
            <a:br>
              <a:rPr lang="en-US" sz="1000" u="sng" dirty="0"/>
            </a:br>
            <a:endParaRPr lang="en-US" sz="1000" dirty="0"/>
          </a:p>
          <a:p>
            <a:r>
              <a:rPr lang="en-US" sz="1000" u="sng" dirty="0">
                <a:hlinkClick r:id="rId13"/>
              </a:rPr>
              <a:t>http://www.nytimes.com/newsgraphics/2013/12/30/year-in-interactive-storytelling/#dataviz</a:t>
            </a:r>
            <a:r>
              <a:rPr lang="en-US" sz="1000" dirty="0"/>
              <a:t> </a:t>
            </a:r>
          </a:p>
        </p:txBody>
      </p:sp>
    </p:spTree>
    <p:extLst>
      <p:ext uri="{BB962C8B-B14F-4D97-AF65-F5344CB8AC3E}">
        <p14:creationId xmlns:p14="http://schemas.microsoft.com/office/powerpoint/2010/main" val="3197382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Visualization of historical data on the Olympics</a:t>
            </a:r>
          </a:p>
        </p:txBody>
      </p:sp>
      <p:sp>
        <p:nvSpPr>
          <p:cNvPr id="3" name="Content Placeholder 2"/>
          <p:cNvSpPr>
            <a:spLocks noGrp="1"/>
          </p:cNvSpPr>
          <p:nvPr>
            <p:ph idx="1"/>
          </p:nvPr>
        </p:nvSpPr>
        <p:spPr/>
        <p:txBody>
          <a:bodyPr/>
          <a:lstStyle/>
          <a:p>
            <a:r>
              <a:rPr lang="en-US" b="1" u="sng" dirty="0">
                <a:hlinkClick r:id="rId2"/>
              </a:rPr>
              <a:t>http://www.nytimes.com/interactive/2012/08/05/sports/olympics/the-100-meter-dash-one-race-every-medalist-ever.html</a:t>
            </a:r>
            <a:endParaRPr lang="en-US" dirty="0"/>
          </a:p>
          <a:p>
            <a:pPr marL="0" indent="0">
              <a:buNone/>
            </a:pPr>
            <a:endParaRPr lang="en-US" dirty="0"/>
          </a:p>
          <a:p>
            <a:endParaRPr lang="en-US" dirty="0"/>
          </a:p>
        </p:txBody>
      </p:sp>
    </p:spTree>
    <p:extLst>
      <p:ext uri="{BB962C8B-B14F-4D97-AF65-F5344CB8AC3E}">
        <p14:creationId xmlns:p14="http://schemas.microsoft.com/office/powerpoint/2010/main" val="2930059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546957" y="1600200"/>
            <a:ext cx="8050085" cy="4525963"/>
          </a:xfrm>
          <a:prstGeom prst="rect">
            <a:avLst/>
          </a:prstGeom>
        </p:spPr>
      </p:pic>
    </p:spTree>
    <p:extLst>
      <p:ext uri="{BB962C8B-B14F-4D97-AF65-F5344CB8AC3E}">
        <p14:creationId xmlns:p14="http://schemas.microsoft.com/office/powerpoint/2010/main" val="715449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19231-1BDA-47A7-A50B-BFCEF688123B}"/>
              </a:ext>
            </a:extLst>
          </p:cNvPr>
          <p:cNvSpPr>
            <a:spLocks noGrp="1"/>
          </p:cNvSpPr>
          <p:nvPr>
            <p:ph type="title"/>
          </p:nvPr>
        </p:nvSpPr>
        <p:spPr/>
        <p:txBody>
          <a:bodyPr/>
          <a:lstStyle/>
          <a:p>
            <a:r>
              <a:rPr lang="en-US" dirty="0"/>
              <a:t>“Your class just got me a job”</a:t>
            </a:r>
          </a:p>
        </p:txBody>
      </p:sp>
      <p:sp>
        <p:nvSpPr>
          <p:cNvPr id="3" name="Content Placeholder 2">
            <a:extLst>
              <a:ext uri="{FF2B5EF4-FFF2-40B4-BE49-F238E27FC236}">
                <a16:creationId xmlns:a16="http://schemas.microsoft.com/office/drawing/2014/main" id="{0D6FF995-F9BC-4873-9399-5D9A2F970666}"/>
              </a:ext>
            </a:extLst>
          </p:cNvPr>
          <p:cNvSpPr>
            <a:spLocks noGrp="1"/>
          </p:cNvSpPr>
          <p:nvPr>
            <p:ph idx="1"/>
          </p:nvPr>
        </p:nvSpPr>
        <p:spPr/>
        <p:txBody>
          <a:bodyPr/>
          <a:lstStyle/>
          <a:p>
            <a:endParaRPr lang="en-US" dirty="0"/>
          </a:p>
          <a:p>
            <a:r>
              <a:rPr lang="en-US" dirty="0"/>
              <a:t>Messages like this make my day</a:t>
            </a:r>
          </a:p>
          <a:p>
            <a:r>
              <a:rPr lang="en-US" dirty="0"/>
              <a:t>Last week from one of my spring 2017 students – about job in LA</a:t>
            </a:r>
          </a:p>
        </p:txBody>
      </p:sp>
    </p:spTree>
    <p:extLst>
      <p:ext uri="{BB962C8B-B14F-4D97-AF65-F5344CB8AC3E}">
        <p14:creationId xmlns:p14="http://schemas.microsoft.com/office/powerpoint/2010/main" val="12113040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classes a week</a:t>
            </a:r>
          </a:p>
        </p:txBody>
      </p:sp>
      <p:sp>
        <p:nvSpPr>
          <p:cNvPr id="3" name="Content Placeholder 2"/>
          <p:cNvSpPr>
            <a:spLocks noGrp="1"/>
          </p:cNvSpPr>
          <p:nvPr>
            <p:ph idx="1"/>
          </p:nvPr>
        </p:nvSpPr>
        <p:spPr/>
        <p:txBody>
          <a:bodyPr>
            <a:normAutofit/>
          </a:bodyPr>
          <a:lstStyle/>
          <a:p>
            <a:r>
              <a:rPr lang="en-US" dirty="0"/>
              <a:t>Tuesday class:  Concepts, statistics, clicker quizzes</a:t>
            </a:r>
          </a:p>
          <a:p>
            <a:r>
              <a:rPr lang="en-US" dirty="0"/>
              <a:t>Friday class:  also  Court of data</a:t>
            </a:r>
          </a:p>
          <a:p>
            <a:pPr marL="0" indent="0">
              <a:buNone/>
            </a:pPr>
            <a:endParaRPr lang="en-US" dirty="0"/>
          </a:p>
          <a:p>
            <a:pPr marL="0" indent="0">
              <a:buNone/>
            </a:pPr>
            <a:r>
              <a:rPr lang="en-US" dirty="0"/>
              <a:t>Next week’s assignment (Due next Friday): Find interesting data sets on the internet and create power point presentation – so you can present if you are SELECTED for the court of data</a:t>
            </a:r>
          </a:p>
        </p:txBody>
      </p:sp>
    </p:spTree>
    <p:extLst>
      <p:ext uri="{BB962C8B-B14F-4D97-AF65-F5344CB8AC3E}">
        <p14:creationId xmlns:p14="http://schemas.microsoft.com/office/powerpoint/2010/main" val="6034417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Main components of the final grade</a:t>
            </a:r>
          </a:p>
        </p:txBody>
      </p:sp>
      <p:sp>
        <p:nvSpPr>
          <p:cNvPr id="3" name="Content Placeholder 2"/>
          <p:cNvSpPr>
            <a:spLocks noGrp="1"/>
          </p:cNvSpPr>
          <p:nvPr>
            <p:ph idx="1"/>
          </p:nvPr>
        </p:nvSpPr>
        <p:spPr/>
        <p:txBody>
          <a:bodyPr/>
          <a:lstStyle/>
          <a:p>
            <a:r>
              <a:rPr lang="en-US" dirty="0"/>
              <a:t>Data Puzzles (weekly, basic R)</a:t>
            </a:r>
          </a:p>
          <a:p>
            <a:r>
              <a:rPr lang="en-US" dirty="0" err="1"/>
              <a:t>Data&amp;Society</a:t>
            </a:r>
            <a:r>
              <a:rPr lang="en-US" dirty="0"/>
              <a:t> challenges (2-3)</a:t>
            </a:r>
          </a:p>
          <a:p>
            <a:r>
              <a:rPr lang="en-US" dirty="0"/>
              <a:t>Prediction Challenge – “April Madness”  </a:t>
            </a:r>
          </a:p>
          <a:p>
            <a:r>
              <a:rPr lang="en-US" dirty="0"/>
              <a:t>Usual: Midterm and Data Literacy Exam (final)</a:t>
            </a:r>
          </a:p>
        </p:txBody>
      </p:sp>
    </p:spTree>
    <p:extLst>
      <p:ext uri="{BB962C8B-B14F-4D97-AF65-F5344CB8AC3E}">
        <p14:creationId xmlns:p14="http://schemas.microsoft.com/office/powerpoint/2010/main" val="1000303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basic R</a:t>
            </a:r>
          </a:p>
        </p:txBody>
      </p:sp>
      <p:sp>
        <p:nvSpPr>
          <p:cNvPr id="3" name="Content Placeholder 2"/>
          <p:cNvSpPr>
            <a:spLocks noGrp="1"/>
          </p:cNvSpPr>
          <p:nvPr>
            <p:ph idx="1"/>
          </p:nvPr>
        </p:nvSpPr>
        <p:spPr/>
        <p:txBody>
          <a:bodyPr/>
          <a:lstStyle/>
          <a:p>
            <a:r>
              <a:rPr lang="en-US" dirty="0"/>
              <a:t>data101.cs.rutgers.edu/laboratory</a:t>
            </a:r>
          </a:p>
          <a:p>
            <a:r>
              <a:rPr lang="en-US" dirty="0"/>
              <a:t>data101.cs.rutgers.edu</a:t>
            </a:r>
          </a:p>
          <a:p>
            <a:r>
              <a:rPr lang="en-US" dirty="0"/>
              <a:t>Recitations –  please bring your laptop</a:t>
            </a:r>
          </a:p>
          <a:p>
            <a:r>
              <a:rPr lang="en-US" dirty="0"/>
              <a:t>Critical to attend – hands on instruction</a:t>
            </a:r>
          </a:p>
          <a:p>
            <a:endParaRPr lang="en-US" dirty="0"/>
          </a:p>
          <a:p>
            <a:endParaRPr lang="en-US" dirty="0"/>
          </a:p>
        </p:txBody>
      </p:sp>
    </p:spTree>
    <p:extLst>
      <p:ext uri="{BB962C8B-B14F-4D97-AF65-F5344CB8AC3E}">
        <p14:creationId xmlns:p14="http://schemas.microsoft.com/office/powerpoint/2010/main" val="1794449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R</a:t>
            </a:r>
          </a:p>
        </p:txBody>
      </p:sp>
      <p:sp>
        <p:nvSpPr>
          <p:cNvPr id="3" name="Content Placeholder 2"/>
          <p:cNvSpPr>
            <a:spLocks noGrp="1"/>
          </p:cNvSpPr>
          <p:nvPr>
            <p:ph idx="1"/>
          </p:nvPr>
        </p:nvSpPr>
        <p:spPr/>
        <p:txBody>
          <a:bodyPr/>
          <a:lstStyle/>
          <a:p>
            <a:endParaRPr lang="en-US" dirty="0"/>
          </a:p>
          <a:p>
            <a:r>
              <a:rPr lang="en-US" dirty="0"/>
              <a:t>We will start with plots</a:t>
            </a:r>
          </a:p>
          <a:p>
            <a:r>
              <a:rPr lang="en-US" dirty="0"/>
              <a:t>Permutation tests, basic statistical tests for hypothesis testing</a:t>
            </a:r>
          </a:p>
          <a:p>
            <a:r>
              <a:rPr lang="en-US" dirty="0"/>
              <a:t>Machine learning (yes!)</a:t>
            </a:r>
          </a:p>
          <a:p>
            <a:r>
              <a:rPr lang="en-US" dirty="0"/>
              <a:t>R is like a crude smart phone with most apps!</a:t>
            </a:r>
          </a:p>
          <a:p>
            <a:r>
              <a:rPr lang="en-US" dirty="0"/>
              <a:t>Any cutting edge data science method – is available….</a:t>
            </a:r>
          </a:p>
        </p:txBody>
      </p:sp>
    </p:spTree>
    <p:extLst>
      <p:ext uri="{BB962C8B-B14F-4D97-AF65-F5344CB8AC3E}">
        <p14:creationId xmlns:p14="http://schemas.microsoft.com/office/powerpoint/2010/main" val="33877170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COURT OF DATA</a:t>
            </a:r>
          </a:p>
        </p:txBody>
      </p:sp>
      <p:pic>
        <p:nvPicPr>
          <p:cNvPr id="5" name="Content Placeholder 4"/>
          <p:cNvPicPr>
            <a:picLocks noGrp="1" noChangeAspect="1"/>
          </p:cNvPicPr>
          <p:nvPr>
            <p:ph idx="1"/>
          </p:nvPr>
        </p:nvPicPr>
        <p:blipFill>
          <a:blip r:embed="rId2"/>
          <a:srcRect t="8753" b="8753"/>
          <a:stretch>
            <a:fillRect/>
          </a:stretch>
        </p:blipFill>
        <p:spPr/>
      </p:pic>
    </p:spTree>
    <p:extLst>
      <p:ext uri="{BB962C8B-B14F-4D97-AF65-F5344CB8AC3E}">
        <p14:creationId xmlns:p14="http://schemas.microsoft.com/office/powerpoint/2010/main" val="2903884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And in the court of data we find your analysis……Correct!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6422" y="1600200"/>
            <a:ext cx="5431155" cy="4525963"/>
          </a:xfrm>
        </p:spPr>
      </p:pic>
    </p:spTree>
    <p:extLst>
      <p:ext uri="{BB962C8B-B14F-4D97-AF65-F5344CB8AC3E}">
        <p14:creationId xmlns:p14="http://schemas.microsoft.com/office/powerpoint/2010/main" val="27506806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puzzles</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83221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Kaggle</a:t>
            </a:r>
            <a:r>
              <a:rPr lang="en-US" dirty="0"/>
              <a:t> – data competitions</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4754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is this class different… </a:t>
            </a:r>
          </a:p>
        </p:txBody>
      </p:sp>
      <p:sp>
        <p:nvSpPr>
          <p:cNvPr id="3" name="Content Placeholder 2"/>
          <p:cNvSpPr>
            <a:spLocks noGrp="1"/>
          </p:cNvSpPr>
          <p:nvPr>
            <p:ph idx="1"/>
          </p:nvPr>
        </p:nvSpPr>
        <p:spPr/>
        <p:txBody>
          <a:bodyPr/>
          <a:lstStyle/>
          <a:p>
            <a:endParaRPr lang="en-US" dirty="0"/>
          </a:p>
          <a:p>
            <a:endParaRPr lang="en-US" dirty="0"/>
          </a:p>
          <a:p>
            <a:r>
              <a:rPr lang="en-US" dirty="0"/>
              <a:t>…from other statistics and data science 101 classes?</a:t>
            </a:r>
          </a:p>
          <a:p>
            <a:endParaRPr lang="en-US" dirty="0"/>
          </a:p>
          <a:p>
            <a:endParaRPr lang="en-US" dirty="0"/>
          </a:p>
        </p:txBody>
      </p:sp>
    </p:spTree>
    <p:extLst>
      <p:ext uri="{BB962C8B-B14F-4D97-AF65-F5344CB8AC3E}">
        <p14:creationId xmlns:p14="http://schemas.microsoft.com/office/powerpoint/2010/main" val="42369719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sp>
        <p:nvSpPr>
          <p:cNvPr id="3" name="Content Placeholder 2"/>
          <p:cNvSpPr>
            <a:spLocks noGrp="1"/>
          </p:cNvSpPr>
          <p:nvPr>
            <p:ph idx="1"/>
          </p:nvPr>
        </p:nvSpPr>
        <p:spPr/>
        <p:txBody>
          <a:bodyPr/>
          <a:lstStyle/>
          <a:p>
            <a:endParaRPr lang="en-US" dirty="0"/>
          </a:p>
          <a:p>
            <a:endParaRPr lang="en-US" dirty="0"/>
          </a:p>
          <a:p>
            <a:r>
              <a:rPr lang="en-US" dirty="0"/>
              <a:t>Data puzzles – learning by solving them.</a:t>
            </a:r>
          </a:p>
          <a:p>
            <a:endParaRPr lang="en-US" dirty="0"/>
          </a:p>
          <a:p>
            <a:r>
              <a:rPr lang="en-US" dirty="0"/>
              <a:t>Data Court – presenting your findings and hearing the jury’s verdict.</a:t>
            </a:r>
          </a:p>
        </p:txBody>
      </p:sp>
    </p:spTree>
    <p:extLst>
      <p:ext uri="{BB962C8B-B14F-4D97-AF65-F5344CB8AC3E}">
        <p14:creationId xmlns:p14="http://schemas.microsoft.com/office/powerpoint/2010/main" val="4225238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A66F5-542E-432F-BE0F-2D74733B06F2}"/>
              </a:ext>
            </a:extLst>
          </p:cNvPr>
          <p:cNvSpPr>
            <a:spLocks noGrp="1"/>
          </p:cNvSpPr>
          <p:nvPr>
            <p:ph type="title"/>
          </p:nvPr>
        </p:nvSpPr>
        <p:spPr/>
        <p:txBody>
          <a:bodyPr/>
          <a:lstStyle/>
          <a:p>
            <a:r>
              <a:rPr lang="en-US" dirty="0"/>
              <a:t>This class is a lot of work!</a:t>
            </a:r>
          </a:p>
        </p:txBody>
      </p:sp>
      <p:sp>
        <p:nvSpPr>
          <p:cNvPr id="3" name="Content Placeholder 2">
            <a:extLst>
              <a:ext uri="{FF2B5EF4-FFF2-40B4-BE49-F238E27FC236}">
                <a16:creationId xmlns:a16="http://schemas.microsoft.com/office/drawing/2014/main" id="{3DD4ED2C-242C-4D84-801A-0F897401C1FE}"/>
              </a:ext>
            </a:extLst>
          </p:cNvPr>
          <p:cNvSpPr>
            <a:spLocks noGrp="1"/>
          </p:cNvSpPr>
          <p:nvPr>
            <p:ph idx="1"/>
          </p:nvPr>
        </p:nvSpPr>
        <p:spPr/>
        <p:txBody>
          <a:bodyPr/>
          <a:lstStyle/>
          <a:p>
            <a:endParaRPr lang="en-US" dirty="0"/>
          </a:p>
          <a:p>
            <a:r>
              <a:rPr lang="en-US" dirty="0"/>
              <a:t>READ SAKAI ANNOUCMENTS – make sure you aware of weekly activities!</a:t>
            </a:r>
          </a:p>
          <a:p>
            <a:r>
              <a:rPr lang="en-US" dirty="0"/>
              <a:t>Have clicker? If not, get one – we will use it</a:t>
            </a:r>
          </a:p>
          <a:p>
            <a:r>
              <a:rPr lang="en-US" dirty="0"/>
              <a:t>Attend recitations  (specially if you new to programming)</a:t>
            </a:r>
          </a:p>
          <a:p>
            <a:r>
              <a:rPr lang="en-US" dirty="0"/>
              <a:t>Every week there is something to do…..</a:t>
            </a:r>
          </a:p>
        </p:txBody>
      </p:sp>
    </p:spTree>
    <p:extLst>
      <p:ext uri="{BB962C8B-B14F-4D97-AF65-F5344CB8AC3E}">
        <p14:creationId xmlns:p14="http://schemas.microsoft.com/office/powerpoint/2010/main" val="13655036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Basics</a:t>
            </a:r>
          </a:p>
        </p:txBody>
      </p:sp>
      <p:sp>
        <p:nvSpPr>
          <p:cNvPr id="3" name="Content Placeholder 2"/>
          <p:cNvSpPr>
            <a:spLocks noGrp="1"/>
          </p:cNvSpPr>
          <p:nvPr>
            <p:ph idx="1"/>
          </p:nvPr>
        </p:nvSpPr>
        <p:spPr>
          <a:xfrm>
            <a:off x="457200" y="1600200"/>
            <a:ext cx="8229600" cy="4648200"/>
          </a:xfrm>
        </p:spPr>
        <p:txBody>
          <a:bodyPr>
            <a:noAutofit/>
          </a:bodyPr>
          <a:lstStyle/>
          <a:p>
            <a:r>
              <a:rPr lang="en-US" sz="1500" u="sng" dirty="0"/>
              <a:t>Instructors:</a:t>
            </a:r>
            <a:r>
              <a:rPr lang="en-US" sz="1500" dirty="0"/>
              <a:t> 	Prof. Tomasz </a:t>
            </a:r>
            <a:r>
              <a:rPr lang="en-US" sz="1500" dirty="0" err="1"/>
              <a:t>Imielinski</a:t>
            </a:r>
            <a:r>
              <a:rPr lang="en-US" sz="1500" dirty="0"/>
              <a:t> (CS)   </a:t>
            </a:r>
          </a:p>
          <a:p>
            <a:r>
              <a:rPr lang="en-US" sz="1500" dirty="0"/>
              <a:t>EMAIL  </a:t>
            </a:r>
            <a:r>
              <a:rPr lang="en-US" sz="1500" dirty="0">
                <a:hlinkClick r:id="rId2"/>
              </a:rPr>
              <a:t>timielinski@gmail.com</a:t>
            </a:r>
            <a:endParaRPr lang="en-US" sz="1500" dirty="0"/>
          </a:p>
          <a:p>
            <a:r>
              <a:rPr lang="en-US" sz="1500" dirty="0"/>
              <a:t>Office CORE 330</a:t>
            </a:r>
          </a:p>
          <a:p>
            <a:r>
              <a:rPr lang="en-US" sz="1500" dirty="0"/>
              <a:t>Office Hours:  Friday 2-3:30PM</a:t>
            </a:r>
          </a:p>
          <a:p>
            <a:pPr marL="0" indent="0">
              <a:buNone/>
            </a:pPr>
            <a:r>
              <a:rPr lang="en-US" sz="1500" dirty="0"/>
              <a:t>		</a:t>
            </a:r>
          </a:p>
          <a:p>
            <a:pPr marL="0" indent="0">
              <a:buNone/>
            </a:pPr>
            <a:endParaRPr lang="en-US" sz="1500" dirty="0"/>
          </a:p>
          <a:p>
            <a:r>
              <a:rPr lang="en-US" sz="1500" u="sng" dirty="0"/>
              <a:t>8 recitation TAs</a:t>
            </a:r>
            <a:r>
              <a:rPr lang="en-US" sz="1500" dirty="0"/>
              <a:t>		</a:t>
            </a:r>
            <a:br>
              <a:rPr lang="en-US" sz="1500" dirty="0"/>
            </a:br>
            <a:r>
              <a:rPr lang="en-US" sz="1500" dirty="0"/>
              <a:t> </a:t>
            </a:r>
          </a:p>
          <a:p>
            <a:pPr marL="0" indent="0">
              <a:buNone/>
            </a:pPr>
            <a:endParaRPr lang="en-US" sz="1500" dirty="0"/>
          </a:p>
          <a:p>
            <a:pPr marL="0" indent="0">
              <a:buNone/>
            </a:pPr>
            <a:r>
              <a:rPr lang="en-US" sz="1500" dirty="0"/>
              <a:t> </a:t>
            </a:r>
          </a:p>
          <a:p>
            <a:r>
              <a:rPr lang="en-US" sz="1500" u="sng" dirty="0"/>
              <a:t>Grading:</a:t>
            </a:r>
            <a:r>
              <a:rPr lang="en-US" sz="1500" dirty="0"/>
              <a:t>	65%:  weekly data puzzles, </a:t>
            </a:r>
            <a:r>
              <a:rPr lang="en-US" sz="1500" dirty="0" err="1"/>
              <a:t>data&amp;society</a:t>
            </a:r>
            <a:r>
              <a:rPr lang="en-US" sz="1500" dirty="0"/>
              <a:t> challenges, prediction challenges</a:t>
            </a:r>
          </a:p>
          <a:p>
            <a:pPr marL="0" indent="0">
              <a:buNone/>
            </a:pPr>
            <a:r>
              <a:rPr lang="en-US" sz="1500" dirty="0"/>
              <a:t>		10%:  midterm </a:t>
            </a:r>
          </a:p>
          <a:p>
            <a:pPr marL="0" indent="0">
              <a:buNone/>
            </a:pPr>
            <a:r>
              <a:rPr lang="en-US" sz="1500" dirty="0"/>
              <a:t>		25%:  Data Literacy exam</a:t>
            </a:r>
            <a:br>
              <a:rPr lang="en-US" sz="1500" dirty="0"/>
            </a:br>
            <a:endParaRPr lang="en-US" sz="1500" dirty="0"/>
          </a:p>
          <a:p>
            <a:r>
              <a:rPr lang="en-US" sz="1500" u="sng" dirty="0"/>
              <a:t>Website</a:t>
            </a:r>
            <a:r>
              <a:rPr lang="en-US" sz="1500" dirty="0"/>
              <a:t>:	sakai.rutgers.edu, data101.cs.rutgers.edu, data101.cs.rutgers.edu/laboratory, foreveranalytics:5000</a:t>
            </a:r>
            <a:endParaRPr lang="en-US" sz="1500" u="sng" dirty="0"/>
          </a:p>
        </p:txBody>
      </p:sp>
    </p:spTree>
    <p:extLst>
      <p:ext uri="{BB962C8B-B14F-4D97-AF65-F5344CB8AC3E}">
        <p14:creationId xmlns:p14="http://schemas.microsoft.com/office/powerpoint/2010/main" val="32881539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Data and Society</a:t>
            </a:r>
          </a:p>
        </p:txBody>
      </p:sp>
      <p:pic>
        <p:nvPicPr>
          <p:cNvPr id="4" name="Content Placeholder 3"/>
          <p:cNvPicPr>
            <a:picLocks noGrp="1" noChangeAspect="1"/>
          </p:cNvPicPr>
          <p:nvPr>
            <p:ph idx="1"/>
          </p:nvPr>
        </p:nvPicPr>
        <p:blipFill>
          <a:blip r:embed="rId2"/>
          <a:stretch>
            <a:fillRect/>
          </a:stretch>
        </p:blipFill>
        <p:spPr>
          <a:xfrm>
            <a:off x="546957" y="1600200"/>
            <a:ext cx="8050085" cy="4525963"/>
          </a:xfrm>
          <a:prstGeom prst="rect">
            <a:avLst/>
          </a:prstGeom>
        </p:spPr>
      </p:pic>
    </p:spTree>
    <p:extLst>
      <p:ext uri="{BB962C8B-B14F-4D97-AF65-F5344CB8AC3E}">
        <p14:creationId xmlns:p14="http://schemas.microsoft.com/office/powerpoint/2010/main" val="35952403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and Society</a:t>
            </a:r>
          </a:p>
        </p:txBody>
      </p:sp>
      <p:pic>
        <p:nvPicPr>
          <p:cNvPr id="4" name="Content Placeholder 3"/>
          <p:cNvPicPr>
            <a:picLocks noGrp="1" noChangeAspect="1"/>
          </p:cNvPicPr>
          <p:nvPr>
            <p:ph idx="1"/>
          </p:nvPr>
        </p:nvPicPr>
        <p:blipFill>
          <a:blip r:embed="rId2"/>
          <a:stretch>
            <a:fillRect/>
          </a:stretch>
        </p:blipFill>
        <p:spPr>
          <a:xfrm>
            <a:off x="546957" y="1600200"/>
            <a:ext cx="8050085" cy="4525963"/>
          </a:xfrm>
          <a:prstGeom prst="rect">
            <a:avLst/>
          </a:prstGeom>
        </p:spPr>
      </p:pic>
    </p:spTree>
    <p:extLst>
      <p:ext uri="{BB962C8B-B14F-4D97-AF65-F5344CB8AC3E}">
        <p14:creationId xmlns:p14="http://schemas.microsoft.com/office/powerpoint/2010/main" val="30755663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and Society</a:t>
            </a:r>
          </a:p>
        </p:txBody>
      </p:sp>
      <p:pic>
        <p:nvPicPr>
          <p:cNvPr id="4" name="Content Placeholder 3"/>
          <p:cNvPicPr>
            <a:picLocks noGrp="1" noChangeAspect="1"/>
          </p:cNvPicPr>
          <p:nvPr>
            <p:ph idx="1"/>
          </p:nvPr>
        </p:nvPicPr>
        <p:blipFill>
          <a:blip r:embed="rId2"/>
          <a:stretch>
            <a:fillRect/>
          </a:stretch>
        </p:blipFill>
        <p:spPr>
          <a:xfrm>
            <a:off x="546957" y="1600200"/>
            <a:ext cx="8050085" cy="4525963"/>
          </a:xfrm>
          <a:prstGeom prst="rect">
            <a:avLst/>
          </a:prstGeom>
        </p:spPr>
      </p:pic>
    </p:spTree>
    <p:extLst>
      <p:ext uri="{BB962C8B-B14F-4D97-AF65-F5344CB8AC3E}">
        <p14:creationId xmlns:p14="http://schemas.microsoft.com/office/powerpoint/2010/main" val="569732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and Society</a:t>
            </a:r>
          </a:p>
        </p:txBody>
      </p:sp>
      <p:pic>
        <p:nvPicPr>
          <p:cNvPr id="4" name="Content Placeholder 3"/>
          <p:cNvPicPr>
            <a:picLocks noGrp="1" noChangeAspect="1"/>
          </p:cNvPicPr>
          <p:nvPr>
            <p:ph idx="1"/>
          </p:nvPr>
        </p:nvPicPr>
        <p:blipFill>
          <a:blip r:embed="rId2"/>
          <a:stretch>
            <a:fillRect/>
          </a:stretch>
        </p:blipFill>
        <p:spPr>
          <a:xfrm>
            <a:off x="546957" y="1600200"/>
            <a:ext cx="8050085" cy="4525963"/>
          </a:xfrm>
          <a:prstGeom prst="rect">
            <a:avLst/>
          </a:prstGeom>
        </p:spPr>
      </p:pic>
    </p:spTree>
    <p:extLst>
      <p:ext uri="{BB962C8B-B14F-4D97-AF65-F5344CB8AC3E}">
        <p14:creationId xmlns:p14="http://schemas.microsoft.com/office/powerpoint/2010/main" val="27698819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and Society</a:t>
            </a:r>
          </a:p>
        </p:txBody>
      </p:sp>
      <p:pic>
        <p:nvPicPr>
          <p:cNvPr id="4" name="Content Placeholder 3"/>
          <p:cNvPicPr>
            <a:picLocks noGrp="1" noChangeAspect="1"/>
          </p:cNvPicPr>
          <p:nvPr>
            <p:ph idx="1"/>
          </p:nvPr>
        </p:nvPicPr>
        <p:blipFill>
          <a:blip r:embed="rId2"/>
          <a:stretch>
            <a:fillRect/>
          </a:stretch>
        </p:blipFill>
        <p:spPr>
          <a:xfrm>
            <a:off x="546957" y="1600200"/>
            <a:ext cx="8050085" cy="4525963"/>
          </a:xfrm>
          <a:prstGeom prst="rect">
            <a:avLst/>
          </a:prstGeom>
        </p:spPr>
      </p:pic>
    </p:spTree>
    <p:extLst>
      <p:ext uri="{BB962C8B-B14F-4D97-AF65-F5344CB8AC3E}">
        <p14:creationId xmlns:p14="http://schemas.microsoft.com/office/powerpoint/2010/main" val="20854900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Guidelines for weekly challenges and the court of data</a:t>
            </a:r>
          </a:p>
        </p:txBody>
      </p:sp>
      <p:sp>
        <p:nvSpPr>
          <p:cNvPr id="3" name="Content Placeholder 2"/>
          <p:cNvSpPr>
            <a:spLocks noGrp="1"/>
          </p:cNvSpPr>
          <p:nvPr>
            <p:ph idx="1"/>
          </p:nvPr>
        </p:nvSpPr>
        <p:spPr/>
        <p:txBody>
          <a:bodyPr>
            <a:normAutofit fontScale="92500" lnSpcReduction="10000"/>
          </a:bodyPr>
          <a:lstStyle/>
          <a:p>
            <a:r>
              <a:rPr lang="en-US" dirty="0"/>
              <a:t>Weekly challenges, to be completed individually</a:t>
            </a:r>
          </a:p>
          <a:p>
            <a:pPr lvl="1"/>
            <a:r>
              <a:rPr lang="en-US" dirty="0"/>
              <a:t>Each submission should contain:</a:t>
            </a:r>
          </a:p>
          <a:p>
            <a:pPr lvl="2"/>
            <a:r>
              <a:rPr lang="en-US" dirty="0"/>
              <a:t>1 .</a:t>
            </a:r>
            <a:r>
              <a:rPr lang="en-US" dirty="0" err="1"/>
              <a:t>ppt</a:t>
            </a:r>
            <a:r>
              <a:rPr lang="en-US" dirty="0"/>
              <a:t> file, describing your results.</a:t>
            </a:r>
          </a:p>
          <a:p>
            <a:pPr lvl="2"/>
            <a:r>
              <a:rPr lang="en-US" dirty="0"/>
              <a:t>1 .R file (R code), showing how your results were obtained using R.</a:t>
            </a:r>
          </a:p>
          <a:p>
            <a:r>
              <a:rPr lang="en-US" dirty="0"/>
              <a:t>Court of data</a:t>
            </a:r>
          </a:p>
          <a:p>
            <a:pPr lvl="1"/>
            <a:r>
              <a:rPr lang="en-US" dirty="0"/>
              <a:t>After each  submission, we will select a pre-specified number of students  to present in the </a:t>
            </a:r>
            <a:r>
              <a:rPr lang="en-US" i="1" dirty="0"/>
              <a:t>Court of Data</a:t>
            </a:r>
            <a:r>
              <a:rPr lang="en-US" dirty="0"/>
              <a:t> </a:t>
            </a:r>
          </a:p>
          <a:p>
            <a:pPr lvl="1"/>
            <a:r>
              <a:rPr lang="en-US" dirty="0"/>
              <a:t>Students selected for the court of data won’t be announced.  </a:t>
            </a:r>
            <a:r>
              <a:rPr lang="en-US" i="1" dirty="0"/>
              <a:t>Every student  should be prepared to present</a:t>
            </a:r>
            <a:endParaRPr lang="en-US" dirty="0"/>
          </a:p>
        </p:txBody>
      </p:sp>
    </p:spTree>
    <p:extLst>
      <p:ext uri="{BB962C8B-B14F-4D97-AF65-F5344CB8AC3E}">
        <p14:creationId xmlns:p14="http://schemas.microsoft.com/office/powerpoint/2010/main" val="25833542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references</a:t>
            </a:r>
          </a:p>
        </p:txBody>
      </p:sp>
      <p:sp>
        <p:nvSpPr>
          <p:cNvPr id="3" name="Content Placeholder 2"/>
          <p:cNvSpPr>
            <a:spLocks noGrp="1"/>
          </p:cNvSpPr>
          <p:nvPr>
            <p:ph idx="1"/>
          </p:nvPr>
        </p:nvSpPr>
        <p:spPr/>
        <p:txBody>
          <a:bodyPr>
            <a:normAutofit fontScale="70000" lnSpcReduction="20000"/>
          </a:bodyPr>
          <a:lstStyle/>
          <a:p>
            <a:pPr lvl="0"/>
            <a:r>
              <a:rPr lang="en-US" dirty="0"/>
              <a:t>Statistics references</a:t>
            </a:r>
            <a:endParaRPr lang="en-US" sz="4400" dirty="0"/>
          </a:p>
          <a:p>
            <a:pPr lvl="1"/>
            <a:r>
              <a:rPr lang="en-US" dirty="0" err="1"/>
              <a:t>OpenIntro</a:t>
            </a:r>
            <a:r>
              <a:rPr lang="en-US" dirty="0"/>
              <a:t> statistics: </a:t>
            </a:r>
            <a:r>
              <a:rPr lang="en-US" u="sng" dirty="0">
                <a:hlinkClick r:id="rId2"/>
              </a:rPr>
              <a:t>https://www.openintro.org/stat/textbook.php</a:t>
            </a:r>
            <a:endParaRPr lang="en-US" sz="4000" dirty="0"/>
          </a:p>
          <a:p>
            <a:pPr lvl="2"/>
            <a:r>
              <a:rPr lang="en-US" dirty="0"/>
              <a:t>Introductory statistics textbook (somewhat standard, but well done)</a:t>
            </a:r>
            <a:endParaRPr lang="en-US" sz="3600" dirty="0"/>
          </a:p>
          <a:p>
            <a:pPr lvl="1"/>
            <a:r>
              <a:rPr lang="en-US" dirty="0"/>
              <a:t>Various online courses, available through </a:t>
            </a:r>
            <a:r>
              <a:rPr lang="en-US" dirty="0" err="1"/>
              <a:t>Coursera</a:t>
            </a:r>
            <a:r>
              <a:rPr lang="en-US" dirty="0"/>
              <a:t> (</a:t>
            </a:r>
            <a:r>
              <a:rPr lang="en-US" u="sng" dirty="0">
                <a:hlinkClick r:id="rId3"/>
              </a:rPr>
              <a:t>https://www.coursera.org/</a:t>
            </a:r>
            <a:r>
              <a:rPr lang="en-US" dirty="0"/>
              <a:t>).  For example, see:</a:t>
            </a:r>
            <a:endParaRPr lang="en-US" sz="4000" dirty="0"/>
          </a:p>
          <a:p>
            <a:pPr lvl="2"/>
            <a:r>
              <a:rPr lang="en-US" dirty="0"/>
              <a:t>Statistics: Making sense of data (from University of Toronto)</a:t>
            </a:r>
            <a:endParaRPr lang="en-US" sz="3600" dirty="0"/>
          </a:p>
          <a:p>
            <a:pPr lvl="2"/>
            <a:r>
              <a:rPr lang="en-US" dirty="0"/>
              <a:t>Statistics one (from Princeton University)</a:t>
            </a:r>
            <a:br>
              <a:rPr lang="en-US" dirty="0"/>
            </a:br>
            <a:endParaRPr lang="en-US" sz="3600" dirty="0"/>
          </a:p>
          <a:p>
            <a:pPr lvl="0"/>
            <a:r>
              <a:rPr lang="en-US" dirty="0"/>
              <a:t>R references</a:t>
            </a:r>
            <a:endParaRPr lang="en-US" sz="4400" dirty="0"/>
          </a:p>
          <a:p>
            <a:pPr lvl="1"/>
            <a:r>
              <a:rPr lang="en-US" dirty="0"/>
              <a:t>Download R: </a:t>
            </a:r>
            <a:r>
              <a:rPr lang="en-US" u="sng" dirty="0">
                <a:hlinkClick r:id="rId4"/>
              </a:rPr>
              <a:t>http://www.r-project.org/</a:t>
            </a:r>
            <a:r>
              <a:rPr lang="en-US" dirty="0"/>
              <a:t>, </a:t>
            </a:r>
            <a:r>
              <a:rPr lang="en-US" u="sng" dirty="0">
                <a:hlinkClick r:id="rId5"/>
              </a:rPr>
              <a:t>http://www.rstudio.com/</a:t>
            </a:r>
            <a:r>
              <a:rPr lang="en-US" dirty="0"/>
              <a:t> </a:t>
            </a:r>
          </a:p>
          <a:p>
            <a:pPr lvl="1"/>
            <a:r>
              <a:rPr lang="en-US" sz="4000" dirty="0"/>
              <a:t>data101.cs.rutgers.edu/laboratory</a:t>
            </a:r>
          </a:p>
          <a:p>
            <a:pPr lvl="1"/>
            <a:r>
              <a:rPr lang="en-US" dirty="0"/>
              <a:t>Learn R online: </a:t>
            </a:r>
            <a:r>
              <a:rPr lang="en-US" u="sng" dirty="0">
                <a:hlinkClick r:id="rId6"/>
              </a:rPr>
              <a:t>http://tryr.codeschool.com/</a:t>
            </a:r>
            <a:endParaRPr lang="en-US" sz="4000" dirty="0"/>
          </a:p>
          <a:p>
            <a:pPr lvl="1"/>
            <a:r>
              <a:rPr lang="en-US" dirty="0"/>
              <a:t>R at </a:t>
            </a:r>
            <a:r>
              <a:rPr lang="en-US" dirty="0" err="1"/>
              <a:t>OpenIntro</a:t>
            </a:r>
            <a:r>
              <a:rPr lang="en-US" dirty="0"/>
              <a:t>: </a:t>
            </a:r>
            <a:r>
              <a:rPr lang="en-US" u="sng" dirty="0">
                <a:hlinkClick r:id="rId7"/>
              </a:rPr>
              <a:t>https://www.openintro.org/stat/labs.php</a:t>
            </a:r>
            <a:endParaRPr lang="en-US" sz="4000" dirty="0"/>
          </a:p>
          <a:p>
            <a:pPr lvl="1"/>
            <a:r>
              <a:rPr lang="en-US" dirty="0"/>
              <a:t>Other R resources: </a:t>
            </a:r>
            <a:r>
              <a:rPr lang="en-US" u="sng" dirty="0">
                <a:hlinkClick r:id="rId8"/>
              </a:rPr>
              <a:t>http://cran.r-project.org/doc/manuals/R-intro.pdf</a:t>
            </a:r>
            <a:r>
              <a:rPr lang="en-US" dirty="0"/>
              <a:t>, </a:t>
            </a:r>
            <a:r>
              <a:rPr lang="en-US" u="sng" dirty="0">
                <a:hlinkClick r:id="rId9"/>
              </a:rPr>
              <a:t>http://cran.r-project.org/doc/contrib/Torfs+Brauer-Short-R-Intro.pdf</a:t>
            </a:r>
            <a:endParaRPr lang="en-US" dirty="0"/>
          </a:p>
        </p:txBody>
      </p:sp>
    </p:spTree>
    <p:extLst>
      <p:ext uri="{BB962C8B-B14F-4D97-AF65-F5344CB8AC3E}">
        <p14:creationId xmlns:p14="http://schemas.microsoft.com/office/powerpoint/2010/main" val="4148312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Challenge</a:t>
            </a:r>
          </a:p>
        </p:txBody>
      </p:sp>
      <p:sp>
        <p:nvSpPr>
          <p:cNvPr id="3" name="Content Placeholder 2"/>
          <p:cNvSpPr>
            <a:spLocks noGrp="1"/>
          </p:cNvSpPr>
          <p:nvPr>
            <p:ph idx="1"/>
          </p:nvPr>
        </p:nvSpPr>
        <p:spPr>
          <a:xfrm>
            <a:off x="457200" y="1524000"/>
            <a:ext cx="8229600" cy="4144963"/>
          </a:xfrm>
        </p:spPr>
        <p:txBody>
          <a:bodyPr>
            <a:normAutofit lnSpcReduction="10000"/>
          </a:bodyPr>
          <a:lstStyle/>
          <a:p>
            <a:pPr marL="0" indent="0">
              <a:buNone/>
            </a:pPr>
            <a:endParaRPr lang="en-US" dirty="0"/>
          </a:p>
          <a:p>
            <a:r>
              <a:rPr lang="en-US" dirty="0"/>
              <a:t>Find an interesting data set.</a:t>
            </a:r>
          </a:p>
          <a:p>
            <a:pPr lvl="1"/>
            <a:r>
              <a:rPr lang="en-US" dirty="0"/>
              <a:t>Describe the data and </a:t>
            </a:r>
            <a:r>
              <a:rPr lang="en-US" i="1" dirty="0"/>
              <a:t>convince</a:t>
            </a:r>
            <a:r>
              <a:rPr lang="en-US" dirty="0"/>
              <a:t> us that it’s interesting.</a:t>
            </a:r>
          </a:p>
          <a:p>
            <a:pPr lvl="1"/>
            <a:r>
              <a:rPr lang="en-US" dirty="0"/>
              <a:t>Load the data into R and make some plots.</a:t>
            </a:r>
          </a:p>
          <a:p>
            <a:r>
              <a:rPr lang="en-US" dirty="0"/>
              <a:t>Submit this assignment on Sakai by next WED 11pm</a:t>
            </a:r>
          </a:p>
          <a:p>
            <a:r>
              <a:rPr lang="en-US" dirty="0"/>
              <a:t>Format: </a:t>
            </a:r>
            <a:r>
              <a:rPr lang="en-US" dirty="0" err="1"/>
              <a:t>Powerpoint</a:t>
            </a:r>
            <a:r>
              <a:rPr lang="en-US" dirty="0"/>
              <a:t> + R code</a:t>
            </a:r>
          </a:p>
        </p:txBody>
      </p:sp>
    </p:spTree>
    <p:extLst>
      <p:ext uri="{BB962C8B-B14F-4D97-AF65-F5344CB8AC3E}">
        <p14:creationId xmlns:p14="http://schemas.microsoft.com/office/powerpoint/2010/main" val="26524135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Sources</a:t>
            </a:r>
          </a:p>
        </p:txBody>
      </p:sp>
      <p:pic>
        <p:nvPicPr>
          <p:cNvPr id="4" name="Content Placeholder 3"/>
          <p:cNvPicPr>
            <a:picLocks noGrp="1" noChangeAspect="1"/>
          </p:cNvPicPr>
          <p:nvPr>
            <p:ph idx="1"/>
          </p:nvPr>
        </p:nvPicPr>
        <p:blipFill>
          <a:blip r:embed="rId2"/>
          <a:stretch>
            <a:fillRect/>
          </a:stretch>
        </p:blipFill>
        <p:spPr>
          <a:xfrm>
            <a:off x="546957" y="1600200"/>
            <a:ext cx="8050085" cy="4525963"/>
          </a:xfrm>
          <a:prstGeom prst="rect">
            <a:avLst/>
          </a:prstGeom>
        </p:spPr>
      </p:pic>
    </p:spTree>
    <p:extLst>
      <p:ext uri="{BB962C8B-B14F-4D97-AF65-F5344CB8AC3E}">
        <p14:creationId xmlns:p14="http://schemas.microsoft.com/office/powerpoint/2010/main" val="2610612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95708-E924-468F-AF27-492310161380}"/>
              </a:ext>
            </a:extLst>
          </p:cNvPr>
          <p:cNvSpPr>
            <a:spLocks noGrp="1"/>
          </p:cNvSpPr>
          <p:nvPr>
            <p:ph type="title"/>
          </p:nvPr>
        </p:nvSpPr>
        <p:spPr/>
        <p:txBody>
          <a:bodyPr/>
          <a:lstStyle/>
          <a:p>
            <a:r>
              <a:rPr lang="en-US" dirty="0"/>
              <a:t>Clicker</a:t>
            </a:r>
          </a:p>
        </p:txBody>
      </p:sp>
      <p:pic>
        <p:nvPicPr>
          <p:cNvPr id="4" name="Content Placeholder 3">
            <a:extLst>
              <a:ext uri="{FF2B5EF4-FFF2-40B4-BE49-F238E27FC236}">
                <a16:creationId xmlns:a16="http://schemas.microsoft.com/office/drawing/2014/main" id="{E029B9EA-F657-43BB-9BAE-38EDD0E7AA56}"/>
              </a:ext>
            </a:extLst>
          </p:cNvPr>
          <p:cNvPicPr>
            <a:picLocks noGrp="1" noChangeAspect="1"/>
          </p:cNvPicPr>
          <p:nvPr>
            <p:ph idx="1"/>
          </p:nvPr>
        </p:nvPicPr>
        <p:blipFill>
          <a:blip r:embed="rId2"/>
          <a:stretch>
            <a:fillRect/>
          </a:stretch>
        </p:blipFill>
        <p:spPr>
          <a:xfrm>
            <a:off x="546957" y="1600200"/>
            <a:ext cx="8050085" cy="4525963"/>
          </a:xfrm>
          <a:prstGeom prst="rect">
            <a:avLst/>
          </a:prstGeom>
        </p:spPr>
      </p:pic>
    </p:spTree>
    <p:extLst>
      <p:ext uri="{BB962C8B-B14F-4D97-AF65-F5344CB8AC3E}">
        <p14:creationId xmlns:p14="http://schemas.microsoft.com/office/powerpoint/2010/main" val="17006503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C2A61-CF49-49B1-BB51-48D6ED0EE66C}"/>
              </a:ext>
            </a:extLst>
          </p:cNvPr>
          <p:cNvSpPr>
            <a:spLocks noGrp="1"/>
          </p:cNvSpPr>
          <p:nvPr>
            <p:ph type="title"/>
          </p:nvPr>
        </p:nvSpPr>
        <p:spPr/>
        <p:txBody>
          <a:bodyPr/>
          <a:lstStyle/>
          <a:p>
            <a:r>
              <a:rPr lang="en-US" dirty="0"/>
              <a:t>Other sources</a:t>
            </a:r>
          </a:p>
        </p:txBody>
      </p:sp>
      <p:sp>
        <p:nvSpPr>
          <p:cNvPr id="3" name="Content Placeholder 2">
            <a:extLst>
              <a:ext uri="{FF2B5EF4-FFF2-40B4-BE49-F238E27FC236}">
                <a16:creationId xmlns:a16="http://schemas.microsoft.com/office/drawing/2014/main" id="{95669C95-296A-455E-B307-CDF8F0C1F7AE}"/>
              </a:ext>
            </a:extLst>
          </p:cNvPr>
          <p:cNvSpPr>
            <a:spLocks noGrp="1"/>
          </p:cNvSpPr>
          <p:nvPr>
            <p:ph idx="1"/>
          </p:nvPr>
        </p:nvSpPr>
        <p:spPr/>
        <p:txBody>
          <a:bodyPr/>
          <a:lstStyle/>
          <a:p>
            <a:endParaRPr lang="en-US" dirty="0"/>
          </a:p>
          <a:p>
            <a:r>
              <a:rPr lang="en-US" dirty="0"/>
              <a:t>Kaggle.com</a:t>
            </a:r>
          </a:p>
          <a:p>
            <a:r>
              <a:rPr lang="en-US" dirty="0"/>
              <a:t>Data.gov</a:t>
            </a:r>
          </a:p>
          <a:p>
            <a:r>
              <a:rPr lang="en-US" dirty="0"/>
              <a:t>Sports data – </a:t>
            </a:r>
            <a:r>
              <a:rPr lang="en-US" dirty="0" err="1"/>
              <a:t>nba</a:t>
            </a:r>
            <a:r>
              <a:rPr lang="en-US" dirty="0"/>
              <a:t>, </a:t>
            </a:r>
            <a:r>
              <a:rPr lang="en-US" dirty="0" err="1"/>
              <a:t>nfl</a:t>
            </a:r>
            <a:r>
              <a:rPr lang="en-US" dirty="0"/>
              <a:t>, </a:t>
            </a:r>
            <a:r>
              <a:rPr lang="en-US" dirty="0" err="1"/>
              <a:t>mlb</a:t>
            </a:r>
            <a:r>
              <a:rPr lang="en-US" dirty="0"/>
              <a:t>….</a:t>
            </a:r>
          </a:p>
        </p:txBody>
      </p:sp>
    </p:spTree>
    <p:extLst>
      <p:ext uri="{BB962C8B-B14F-4D97-AF65-F5344CB8AC3E}">
        <p14:creationId xmlns:p14="http://schemas.microsoft.com/office/powerpoint/2010/main" val="25310742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 Example</a:t>
            </a:r>
          </a:p>
        </p:txBody>
      </p:sp>
      <p:pic>
        <p:nvPicPr>
          <p:cNvPr id="4" name="Content Placeholder 3"/>
          <p:cNvPicPr>
            <a:picLocks noGrp="1" noChangeAspect="1"/>
          </p:cNvPicPr>
          <p:nvPr>
            <p:ph idx="1"/>
          </p:nvPr>
        </p:nvPicPr>
        <p:blipFill>
          <a:blip r:embed="rId2"/>
          <a:stretch>
            <a:fillRect/>
          </a:stretch>
        </p:blipFill>
        <p:spPr>
          <a:xfrm>
            <a:off x="546957" y="1600200"/>
            <a:ext cx="8050085" cy="4525963"/>
          </a:xfrm>
          <a:prstGeom prst="rect">
            <a:avLst/>
          </a:prstGeom>
        </p:spPr>
      </p:pic>
    </p:spTree>
    <p:extLst>
      <p:ext uri="{BB962C8B-B14F-4D97-AF65-F5344CB8AC3E}">
        <p14:creationId xmlns:p14="http://schemas.microsoft.com/office/powerpoint/2010/main" val="33409716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27FC4-9747-476E-90E2-F857970600C7}"/>
              </a:ext>
            </a:extLst>
          </p:cNvPr>
          <p:cNvSpPr>
            <a:spLocks noGrp="1"/>
          </p:cNvSpPr>
          <p:nvPr>
            <p:ph type="title"/>
          </p:nvPr>
        </p:nvSpPr>
        <p:spPr/>
        <p:txBody>
          <a:bodyPr/>
          <a:lstStyle/>
          <a:p>
            <a:r>
              <a:rPr lang="en-US" dirty="0"/>
              <a:t>Google it!</a:t>
            </a:r>
          </a:p>
        </p:txBody>
      </p:sp>
      <p:sp>
        <p:nvSpPr>
          <p:cNvPr id="3" name="Content Placeholder 2">
            <a:extLst>
              <a:ext uri="{FF2B5EF4-FFF2-40B4-BE49-F238E27FC236}">
                <a16:creationId xmlns:a16="http://schemas.microsoft.com/office/drawing/2014/main" id="{2A0FFB85-3133-4A1B-B755-63270F1D455A}"/>
              </a:ext>
            </a:extLst>
          </p:cNvPr>
          <p:cNvSpPr>
            <a:spLocks noGrp="1"/>
          </p:cNvSpPr>
          <p:nvPr>
            <p:ph idx="1"/>
          </p:nvPr>
        </p:nvSpPr>
        <p:spPr/>
        <p:txBody>
          <a:bodyPr/>
          <a:lstStyle/>
          <a:p>
            <a:endParaRPr lang="en-US" dirty="0"/>
          </a:p>
          <a:p>
            <a:endParaRPr lang="en-US" dirty="0"/>
          </a:p>
          <a:p>
            <a:r>
              <a:rPr lang="en-US" dirty="0"/>
              <a:t>“Crime data”</a:t>
            </a:r>
          </a:p>
          <a:p>
            <a:r>
              <a:rPr lang="en-US" dirty="0"/>
              <a:t>“Global warming data”</a:t>
            </a:r>
          </a:p>
          <a:p>
            <a:r>
              <a:rPr lang="en-US" dirty="0"/>
              <a:t>“NBA data”</a:t>
            </a:r>
          </a:p>
        </p:txBody>
      </p:sp>
    </p:spTree>
    <p:extLst>
      <p:ext uri="{BB962C8B-B14F-4D97-AF65-F5344CB8AC3E}">
        <p14:creationId xmlns:p14="http://schemas.microsoft.com/office/powerpoint/2010/main" val="375140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E5CBD-8F13-441A-A867-C29D09E8013A}"/>
              </a:ext>
            </a:extLst>
          </p:cNvPr>
          <p:cNvSpPr>
            <a:spLocks noGrp="1"/>
          </p:cNvSpPr>
          <p:nvPr>
            <p:ph type="title"/>
          </p:nvPr>
        </p:nvSpPr>
        <p:spPr/>
        <p:txBody>
          <a:bodyPr/>
          <a:lstStyle/>
          <a:p>
            <a:r>
              <a:rPr lang="en-US" dirty="0"/>
              <a:t>FRIENDLY WARNING</a:t>
            </a:r>
          </a:p>
        </p:txBody>
      </p:sp>
      <p:sp>
        <p:nvSpPr>
          <p:cNvPr id="3" name="Content Placeholder 2">
            <a:extLst>
              <a:ext uri="{FF2B5EF4-FFF2-40B4-BE49-F238E27FC236}">
                <a16:creationId xmlns:a16="http://schemas.microsoft.com/office/drawing/2014/main" id="{8A3942AE-86EE-46C8-8991-5F7240F400CB}"/>
              </a:ext>
            </a:extLst>
          </p:cNvPr>
          <p:cNvSpPr>
            <a:spLocks noGrp="1"/>
          </p:cNvSpPr>
          <p:nvPr>
            <p:ph idx="1"/>
          </p:nvPr>
        </p:nvSpPr>
        <p:spPr/>
        <p:txBody>
          <a:bodyPr/>
          <a:lstStyle/>
          <a:p>
            <a:endParaRPr lang="en-US" dirty="0"/>
          </a:p>
          <a:p>
            <a:r>
              <a:rPr lang="en-US" dirty="0"/>
              <a:t>If you are not ready to work hard – submit solutions to</a:t>
            </a:r>
            <a:r>
              <a:rPr lang="en-US" b="1" dirty="0"/>
              <a:t>  15 </a:t>
            </a:r>
            <a:r>
              <a:rPr lang="en-US" dirty="0"/>
              <a:t>weekly data puzzles, compete in Prediction challenge</a:t>
            </a:r>
          </a:p>
          <a:p>
            <a:r>
              <a:rPr lang="en-US" dirty="0"/>
              <a:t>If you just taking this class because it counts for Twenty First  century credit </a:t>
            </a:r>
            <a:r>
              <a:rPr lang="en-US" dirty="0" err="1"/>
              <a:t>etc</a:t>
            </a:r>
            <a:r>
              <a:rPr lang="en-US" dirty="0"/>
              <a:t> – but otherwise do not care about the subject</a:t>
            </a:r>
          </a:p>
          <a:p>
            <a:r>
              <a:rPr lang="en-US" dirty="0"/>
              <a:t>ADJUST or DROP OUT</a:t>
            </a:r>
          </a:p>
        </p:txBody>
      </p:sp>
    </p:spTree>
    <p:extLst>
      <p:ext uri="{BB962C8B-B14F-4D97-AF65-F5344CB8AC3E}">
        <p14:creationId xmlns:p14="http://schemas.microsoft.com/office/powerpoint/2010/main" val="3729322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4F2F9-F5C3-4CFF-A3AB-AA65B1C3BC18}"/>
              </a:ext>
            </a:extLst>
          </p:cNvPr>
          <p:cNvSpPr>
            <a:spLocks noGrp="1"/>
          </p:cNvSpPr>
          <p:nvPr>
            <p:ph type="title"/>
          </p:nvPr>
        </p:nvSpPr>
        <p:spPr/>
        <p:txBody>
          <a:bodyPr/>
          <a:lstStyle/>
          <a:p>
            <a:r>
              <a:rPr lang="en-US" dirty="0"/>
              <a:t>HELP is HERE but need to use it!</a:t>
            </a:r>
          </a:p>
        </p:txBody>
      </p:sp>
      <p:sp>
        <p:nvSpPr>
          <p:cNvPr id="3" name="Content Placeholder 2">
            <a:extLst>
              <a:ext uri="{FF2B5EF4-FFF2-40B4-BE49-F238E27FC236}">
                <a16:creationId xmlns:a16="http://schemas.microsoft.com/office/drawing/2014/main" id="{79BACE77-C615-4B59-95C1-58488AEF7794}"/>
              </a:ext>
            </a:extLst>
          </p:cNvPr>
          <p:cNvSpPr>
            <a:spLocks noGrp="1"/>
          </p:cNvSpPr>
          <p:nvPr>
            <p:ph idx="1"/>
          </p:nvPr>
        </p:nvSpPr>
        <p:spPr/>
        <p:txBody>
          <a:bodyPr/>
          <a:lstStyle/>
          <a:p>
            <a:endParaRPr lang="en-US" dirty="0"/>
          </a:p>
          <a:p>
            <a:r>
              <a:rPr lang="en-US" dirty="0"/>
              <a:t>Recitations</a:t>
            </a:r>
          </a:p>
          <a:p>
            <a:r>
              <a:rPr lang="en-US" dirty="0">
                <a:hlinkClick r:id="rId2"/>
              </a:rPr>
              <a:t>data101@googlegroups.com</a:t>
            </a:r>
            <a:endParaRPr lang="en-US" dirty="0"/>
          </a:p>
          <a:p>
            <a:r>
              <a:rPr lang="en-US" dirty="0"/>
              <a:t>Office hours for 8 </a:t>
            </a:r>
            <a:r>
              <a:rPr lang="en-US" dirty="0" err="1"/>
              <a:t>Tas</a:t>
            </a:r>
            <a:r>
              <a:rPr lang="en-US" dirty="0"/>
              <a:t> + Professor</a:t>
            </a:r>
          </a:p>
          <a:p>
            <a:r>
              <a:rPr lang="en-US" dirty="0"/>
              <a:t>Most of the code if not all is on </a:t>
            </a:r>
            <a:r>
              <a:rPr lang="en-US" dirty="0">
                <a:hlinkClick r:id="rId3"/>
              </a:rPr>
              <a:t>data101@cs.rutgers.edu</a:t>
            </a:r>
            <a:r>
              <a:rPr lang="en-US" dirty="0"/>
              <a:t>  web site  at</a:t>
            </a:r>
          </a:p>
          <a:p>
            <a:r>
              <a:rPr lang="en-US" dirty="0"/>
              <a:t>http://data101.cs.rutgers.edu/laboratory/</a:t>
            </a:r>
          </a:p>
          <a:p>
            <a:endParaRPr lang="en-US" dirty="0"/>
          </a:p>
        </p:txBody>
      </p:sp>
    </p:spTree>
    <p:extLst>
      <p:ext uri="{BB962C8B-B14F-4D97-AF65-F5344CB8AC3E}">
        <p14:creationId xmlns:p14="http://schemas.microsoft.com/office/powerpoint/2010/main" val="2869890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90600"/>
            <a:ext cx="8382000" cy="4525963"/>
          </a:xfrm>
        </p:spPr>
        <p:txBody>
          <a:bodyPr>
            <a:normAutofit/>
          </a:bodyPr>
          <a:lstStyle/>
          <a:p>
            <a:r>
              <a:rPr lang="en-US" sz="6600" dirty="0"/>
              <a:t>Data Literate?  </a:t>
            </a:r>
          </a:p>
          <a:p>
            <a:r>
              <a:rPr lang="en-US" sz="6600" dirty="0"/>
              <a:t>What does this mean and why should I care?</a:t>
            </a:r>
          </a:p>
        </p:txBody>
      </p:sp>
    </p:spTree>
    <p:extLst>
      <p:ext uri="{BB962C8B-B14F-4D97-AF65-F5344CB8AC3E}">
        <p14:creationId xmlns:p14="http://schemas.microsoft.com/office/powerpoint/2010/main" val="15496905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11629</TotalTime>
  <Words>1712</Words>
  <Application>Microsoft Office PowerPoint</Application>
  <PresentationFormat>On-screen Show (4:3)</PresentationFormat>
  <Paragraphs>259</Paragraphs>
  <Slides>62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62</vt:i4>
      </vt:variant>
    </vt:vector>
  </HeadingPairs>
  <TitlesOfParts>
    <vt:vector size="65" baseType="lpstr">
      <vt:lpstr>Arial</vt:lpstr>
      <vt:lpstr>Calibri</vt:lpstr>
      <vt:lpstr>Office Theme</vt:lpstr>
      <vt:lpstr>Data 101</vt:lpstr>
      <vt:lpstr>Glassdoor: best jobs in 2018</vt:lpstr>
      <vt:lpstr>Data Literacy Signature Class</vt:lpstr>
      <vt:lpstr>“Your class just got me a job”</vt:lpstr>
      <vt:lpstr>This class is a lot of work!</vt:lpstr>
      <vt:lpstr>Clicker</vt:lpstr>
      <vt:lpstr>FRIENDLY WARNING</vt:lpstr>
      <vt:lpstr>HELP is HERE but need to use it!</vt:lpstr>
      <vt:lpstr>PowerPoint Presentation</vt:lpstr>
      <vt:lpstr>Why do we need a signature class about “data”?</vt:lpstr>
      <vt:lpstr>Data Literacy</vt:lpstr>
      <vt:lpstr>Data Literacy</vt:lpstr>
      <vt:lpstr>MOTIVATION</vt:lpstr>
      <vt:lpstr>Data Scientist: The Sexiest Job of the 21st Century  (Harvard Review 2014) </vt:lpstr>
      <vt:lpstr>Even if you don’t become a data scientist, you may very likely…</vt:lpstr>
      <vt:lpstr>Examples</vt:lpstr>
      <vt:lpstr>Questions your boss may ask you:</vt:lpstr>
      <vt:lpstr>Tell a story with data</vt:lpstr>
      <vt:lpstr>What does data look like?</vt:lpstr>
      <vt:lpstr>Cost of living &gt; Basic utilities &gt; Garbage, water, heating, electricity for 85 sqm apartment:  Least expensive countries</vt:lpstr>
      <vt:lpstr>Cost of living &gt; Basic utilities &gt; Garbage, water, heating, electricity for 85 sqm apartment:  Most expensive countries</vt:lpstr>
      <vt:lpstr>Big data in numbers</vt:lpstr>
      <vt:lpstr>What is a zettabyte?</vt:lpstr>
      <vt:lpstr>Where does data come from?</vt:lpstr>
      <vt:lpstr>Misuses of statistics and data</vt:lpstr>
      <vt:lpstr>Misuses of statistics</vt:lpstr>
      <vt:lpstr>Why did the stock market go down?</vt:lpstr>
      <vt:lpstr>Some of the reasons…</vt:lpstr>
      <vt:lpstr>Why did the stock market go up? </vt:lpstr>
      <vt:lpstr>Correlation is not causation</vt:lpstr>
      <vt:lpstr>What does it mean that a test is 99% accurate?</vt:lpstr>
      <vt:lpstr>“Student” is the most dangerous profession</vt:lpstr>
      <vt:lpstr>Barroom brawls</vt:lpstr>
      <vt:lpstr>Be wary of false conclusions and over-skepticism</vt:lpstr>
      <vt:lpstr>Big data: Are we making a big mistake? </vt:lpstr>
      <vt:lpstr>Where to find interesting data?</vt:lpstr>
      <vt:lpstr>Some resources and examples from the popular press</vt:lpstr>
      <vt:lpstr>Visualization of historical data on the Olympics</vt:lpstr>
      <vt:lpstr>PowerPoint Presentation</vt:lpstr>
      <vt:lpstr>Two classes a week</vt:lpstr>
      <vt:lpstr>Main components of the final grade</vt:lpstr>
      <vt:lpstr>Learning basic R</vt:lpstr>
      <vt:lpstr>More on R</vt:lpstr>
      <vt:lpstr>COURT OF DATA</vt:lpstr>
      <vt:lpstr>And in the court of data we find your analysis……Correct!</vt:lpstr>
      <vt:lpstr>Data puzzles</vt:lpstr>
      <vt:lpstr>Kaggle – data competitions</vt:lpstr>
      <vt:lpstr>How is this class different… </vt:lpstr>
      <vt:lpstr>Answer</vt:lpstr>
      <vt:lpstr>Class Basics</vt:lpstr>
      <vt:lpstr>Project: Data and Society</vt:lpstr>
      <vt:lpstr>Data and Society</vt:lpstr>
      <vt:lpstr>Data and Society</vt:lpstr>
      <vt:lpstr>Data and Society</vt:lpstr>
      <vt:lpstr>Data and Society</vt:lpstr>
      <vt:lpstr>Guidelines for weekly challenges and the court of data</vt:lpstr>
      <vt:lpstr>Class references</vt:lpstr>
      <vt:lpstr>First Challenge</vt:lpstr>
      <vt:lpstr>Data Sources</vt:lpstr>
      <vt:lpstr>Other sources</vt:lpstr>
      <vt:lpstr>Data Source Example</vt:lpstr>
      <vt:lpstr>Google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tomasz</dc:creator>
  <cp:lastModifiedBy>tomasz</cp:lastModifiedBy>
  <cp:revision>171</cp:revision>
  <dcterms:created xsi:type="dcterms:W3CDTF">2015-01-19T14:56:58Z</dcterms:created>
  <dcterms:modified xsi:type="dcterms:W3CDTF">2018-01-18T19:01:00Z</dcterms:modified>
</cp:coreProperties>
</file>